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454" r:id="rId3"/>
    <p:sldId id="455" r:id="rId4"/>
    <p:sldId id="436" r:id="rId5"/>
    <p:sldId id="427" r:id="rId6"/>
    <p:sldId id="451" r:id="rId7"/>
    <p:sldId id="452" r:id="rId8"/>
    <p:sldId id="453" r:id="rId9"/>
    <p:sldId id="450" r:id="rId10"/>
    <p:sldId id="447" r:id="rId11"/>
    <p:sldId id="449" r:id="rId12"/>
    <p:sldId id="442" r:id="rId13"/>
    <p:sldId id="439" r:id="rId14"/>
    <p:sldId id="443" r:id="rId15"/>
    <p:sldId id="456" r:id="rId16"/>
    <p:sldId id="457" r:id="rId17"/>
    <p:sldId id="458" r:id="rId18"/>
    <p:sldId id="459" r:id="rId19"/>
    <p:sldId id="257" r:id="rId20"/>
    <p:sldId id="259" r:id="rId21"/>
    <p:sldId id="260" r:id="rId22"/>
    <p:sldId id="261" r:id="rId23"/>
    <p:sldId id="460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4"/>
    <p:restoredTop sz="94787"/>
  </p:normalViewPr>
  <p:slideViewPr>
    <p:cSldViewPr snapToGrid="0">
      <p:cViewPr>
        <p:scale>
          <a:sx n="73" d="100"/>
          <a:sy n="73" d="100"/>
        </p:scale>
        <p:origin x="57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859CF-1B9E-4A69-918D-9E28405524F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B68A23C-0A4B-4085-BEB4-29FA611795D6}">
      <dgm:prSet/>
      <dgm:spPr/>
      <dgm:t>
        <a:bodyPr/>
        <a:lstStyle/>
        <a:p>
          <a:r>
            <a:rPr lang="it-IT" b="0" i="0" dirty="0"/>
            <a:t>PERDITA DI MEMORIA CHE COMPROMETTE LA CAPACITÀ LAVORATIVA. LA DIMENTICANZA FREQUENTE O UN’INSPIEGABILE CONFUSIONE MENTALE POSSONO SIGNIFICARE CHE C’È QUALCOSA CHE NON VA.</a:t>
          </a:r>
          <a:endParaRPr lang="en-US" dirty="0"/>
        </a:p>
      </dgm:t>
    </dgm:pt>
    <dgm:pt modelId="{B7AC9DE9-3134-41C2-BB5E-CBB49C0C6C59}" type="parTrans" cxnId="{05910F37-159C-4694-9C20-95E6937A9872}">
      <dgm:prSet/>
      <dgm:spPr/>
      <dgm:t>
        <a:bodyPr/>
        <a:lstStyle/>
        <a:p>
          <a:endParaRPr lang="en-US"/>
        </a:p>
      </dgm:t>
    </dgm:pt>
    <dgm:pt modelId="{E16B3AEC-E42F-422B-9687-31D10F32AA9F}" type="sibTrans" cxnId="{05910F37-159C-4694-9C20-95E6937A9872}">
      <dgm:prSet/>
      <dgm:spPr/>
      <dgm:t>
        <a:bodyPr/>
        <a:lstStyle/>
        <a:p>
          <a:endParaRPr lang="en-US"/>
        </a:p>
      </dgm:t>
    </dgm:pt>
    <dgm:pt modelId="{58808831-85C4-43B3-B613-A25389296E11}">
      <dgm:prSet/>
      <dgm:spPr/>
      <dgm:t>
        <a:bodyPr/>
        <a:lstStyle/>
        <a:p>
          <a:r>
            <a:rPr lang="it-IT" b="0" i="0"/>
            <a:t>DIFFICOLTÀ NELLE ATTIVITÀ QUOTIDIANE. LA PERSONA CON DEMENZA POTREBBE PREPARARE UN PASTO E NON SOLO DIMENTICARE DI SERVIRLO, MA ANCHE SCORDARE DI AVERLO FATTO.</a:t>
          </a:r>
          <a:endParaRPr lang="en-US"/>
        </a:p>
      </dgm:t>
    </dgm:pt>
    <dgm:pt modelId="{027B4F59-F970-4D87-94DA-B07B26EAA0B3}" type="parTrans" cxnId="{1621EEED-4F95-4652-95E9-A8CD6D43BB5E}">
      <dgm:prSet/>
      <dgm:spPr/>
      <dgm:t>
        <a:bodyPr/>
        <a:lstStyle/>
        <a:p>
          <a:endParaRPr lang="en-US"/>
        </a:p>
      </dgm:t>
    </dgm:pt>
    <dgm:pt modelId="{AB34122A-969C-44CF-87C2-1F918ED89A6F}" type="sibTrans" cxnId="{1621EEED-4F95-4652-95E9-A8CD6D43BB5E}">
      <dgm:prSet/>
      <dgm:spPr/>
      <dgm:t>
        <a:bodyPr/>
        <a:lstStyle/>
        <a:p>
          <a:endParaRPr lang="en-US"/>
        </a:p>
      </dgm:t>
    </dgm:pt>
    <dgm:pt modelId="{2775F0AB-E10F-43C3-B162-34FFA6776435}">
      <dgm:prSet/>
      <dgm:spPr/>
      <dgm:t>
        <a:bodyPr/>
        <a:lstStyle/>
        <a:p>
          <a:r>
            <a:rPr lang="it-IT" b="0" i="0"/>
            <a:t>PROBLEMI DI LINGUAGGIO. A TUTTI PUÒ CAPITARE DI AVERE UNA PAROLA “SULLA PUNTA DELLA LINGUA”, MA LA PERSONA CON DEMENZA PUÒ DIMENTICARE PAROLE SEMPLICI O SOSTITUIRLE CON PAROLE IMPROPRIE.</a:t>
          </a:r>
          <a:endParaRPr lang="en-US"/>
        </a:p>
      </dgm:t>
    </dgm:pt>
    <dgm:pt modelId="{3D68DAB7-01AC-4C5A-B842-92192382F2A9}" type="parTrans" cxnId="{6EEA22EC-6122-4F02-ADCE-85D3CC3BC1DB}">
      <dgm:prSet/>
      <dgm:spPr/>
      <dgm:t>
        <a:bodyPr/>
        <a:lstStyle/>
        <a:p>
          <a:endParaRPr lang="en-US"/>
        </a:p>
      </dgm:t>
    </dgm:pt>
    <dgm:pt modelId="{7D89E200-C522-4CA3-8356-C86E2E7C4DDA}" type="sibTrans" cxnId="{6EEA22EC-6122-4F02-ADCE-85D3CC3BC1DB}">
      <dgm:prSet/>
      <dgm:spPr/>
      <dgm:t>
        <a:bodyPr/>
        <a:lstStyle/>
        <a:p>
          <a:endParaRPr lang="en-US"/>
        </a:p>
      </dgm:t>
    </dgm:pt>
    <dgm:pt modelId="{F40B1C18-F604-4CBB-A5FA-9B01FD6719CB}">
      <dgm:prSet/>
      <dgm:spPr/>
      <dgm:t>
        <a:bodyPr/>
        <a:lstStyle/>
        <a:p>
          <a:r>
            <a:rPr lang="it-IT" b="0" i="0"/>
            <a:t>DISORIENTAMENTO NEL TEMPO E NELLO SPAZIO. LA PERSONA CON DEMENZA PUÒ PERDERE LA STRADA DI CASA, NON SAPERE DOVE È E COME HA FATTO A TROVARSI LÀ.</a:t>
          </a:r>
          <a:endParaRPr lang="en-US"/>
        </a:p>
      </dgm:t>
    </dgm:pt>
    <dgm:pt modelId="{84F1407A-83F1-4795-85B5-AB318BD68B7E}" type="parTrans" cxnId="{22CFBF79-7909-433E-AAE1-32FD4C326124}">
      <dgm:prSet/>
      <dgm:spPr/>
      <dgm:t>
        <a:bodyPr/>
        <a:lstStyle/>
        <a:p>
          <a:endParaRPr lang="en-US"/>
        </a:p>
      </dgm:t>
    </dgm:pt>
    <dgm:pt modelId="{F78F82CD-3FC3-4D72-AA48-3E75FE24C517}" type="sibTrans" cxnId="{22CFBF79-7909-433E-AAE1-32FD4C326124}">
      <dgm:prSet/>
      <dgm:spPr/>
      <dgm:t>
        <a:bodyPr/>
        <a:lstStyle/>
        <a:p>
          <a:endParaRPr lang="en-US"/>
        </a:p>
      </dgm:t>
    </dgm:pt>
    <dgm:pt modelId="{E567A754-BFD8-4B32-845F-2E2C007153D1}">
      <dgm:prSet/>
      <dgm:spPr/>
      <dgm:t>
        <a:bodyPr/>
        <a:lstStyle/>
        <a:p>
          <a:r>
            <a:rPr lang="it-IT" b="0" i="0"/>
            <a:t>DIMINUZIONE DELLA CAPACITÀ DI GIUDIZIO. LA PERSONA CON DEMENZA PUÒ VESTIRSI IN MODO INAPPROPRIATO, PER ESEMPIO INDOSSANDO UN ACCAPPATOIO PER ANDARE A FARE LA SPESA O DUE GIACCHE IN UNA GIORNATA CALDA.</a:t>
          </a:r>
          <a:endParaRPr lang="en-US"/>
        </a:p>
      </dgm:t>
    </dgm:pt>
    <dgm:pt modelId="{9B7B5C26-03DA-4BE1-90CC-A0D74CA73C20}" type="parTrans" cxnId="{8076F77A-EB7F-498A-AD9A-19FF5193F483}">
      <dgm:prSet/>
      <dgm:spPr/>
      <dgm:t>
        <a:bodyPr/>
        <a:lstStyle/>
        <a:p>
          <a:endParaRPr lang="en-US"/>
        </a:p>
      </dgm:t>
    </dgm:pt>
    <dgm:pt modelId="{6251A06C-2EA3-4CA1-B5A5-CD99436061F2}" type="sibTrans" cxnId="{8076F77A-EB7F-498A-AD9A-19FF5193F483}">
      <dgm:prSet/>
      <dgm:spPr/>
      <dgm:t>
        <a:bodyPr/>
        <a:lstStyle/>
        <a:p>
          <a:endParaRPr lang="en-US"/>
        </a:p>
      </dgm:t>
    </dgm:pt>
    <dgm:pt modelId="{8D6CBE01-B4B9-C941-BC48-F167575A4955}" type="pres">
      <dgm:prSet presAssocID="{060859CF-1B9E-4A69-918D-9E28405524FF}" presName="linear" presStyleCnt="0">
        <dgm:presLayoutVars>
          <dgm:animLvl val="lvl"/>
          <dgm:resizeHandles val="exact"/>
        </dgm:presLayoutVars>
      </dgm:prSet>
      <dgm:spPr/>
    </dgm:pt>
    <dgm:pt modelId="{728DE670-D882-B141-B0E8-468169EFB270}" type="pres">
      <dgm:prSet presAssocID="{6B68A23C-0A4B-4085-BEB4-29FA611795D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F13A0BE-6539-3D48-AD2C-103A2DFDA547}" type="pres">
      <dgm:prSet presAssocID="{E16B3AEC-E42F-422B-9687-31D10F32AA9F}" presName="spacer" presStyleCnt="0"/>
      <dgm:spPr/>
    </dgm:pt>
    <dgm:pt modelId="{1ADDD6E5-7833-C04F-98EA-885D3EF3DD00}" type="pres">
      <dgm:prSet presAssocID="{58808831-85C4-43B3-B613-A25389296E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A3C8FA-C9C6-1747-B905-F4EE4DFDEBA0}" type="pres">
      <dgm:prSet presAssocID="{AB34122A-969C-44CF-87C2-1F918ED89A6F}" presName="spacer" presStyleCnt="0"/>
      <dgm:spPr/>
    </dgm:pt>
    <dgm:pt modelId="{B181C741-0B3C-834F-BDB9-76A3828C148B}" type="pres">
      <dgm:prSet presAssocID="{2775F0AB-E10F-43C3-B162-34FFA677643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72BF94-C4A9-504A-8E95-08937D34E571}" type="pres">
      <dgm:prSet presAssocID="{7D89E200-C522-4CA3-8356-C86E2E7C4DDA}" presName="spacer" presStyleCnt="0"/>
      <dgm:spPr/>
    </dgm:pt>
    <dgm:pt modelId="{00793D9F-2A9D-DE47-BC8F-355A9C50B84F}" type="pres">
      <dgm:prSet presAssocID="{F40B1C18-F604-4CBB-A5FA-9B01FD6719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4C3D15-5112-084B-ACC2-36B942C77EE0}" type="pres">
      <dgm:prSet presAssocID="{F78F82CD-3FC3-4D72-AA48-3E75FE24C517}" presName="spacer" presStyleCnt="0"/>
      <dgm:spPr/>
    </dgm:pt>
    <dgm:pt modelId="{6CBA3388-EA4F-4B4B-9B32-EAAFC11D6423}" type="pres">
      <dgm:prSet presAssocID="{E567A754-BFD8-4B32-845F-2E2C007153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F15321-37C1-0145-8700-396081F1F6DE}" type="presOf" srcId="{060859CF-1B9E-4A69-918D-9E28405524FF}" destId="{8D6CBE01-B4B9-C941-BC48-F167575A4955}" srcOrd="0" destOrd="0" presId="urn:microsoft.com/office/officeart/2005/8/layout/vList2"/>
    <dgm:cxn modelId="{05910F37-159C-4694-9C20-95E6937A9872}" srcId="{060859CF-1B9E-4A69-918D-9E28405524FF}" destId="{6B68A23C-0A4B-4085-BEB4-29FA611795D6}" srcOrd="0" destOrd="0" parTransId="{B7AC9DE9-3134-41C2-BB5E-CBB49C0C6C59}" sibTransId="{E16B3AEC-E42F-422B-9687-31D10F32AA9F}"/>
    <dgm:cxn modelId="{2AEDEF55-A2ED-7C4C-BD39-CE76B864815B}" type="presOf" srcId="{F40B1C18-F604-4CBB-A5FA-9B01FD6719CB}" destId="{00793D9F-2A9D-DE47-BC8F-355A9C50B84F}" srcOrd="0" destOrd="0" presId="urn:microsoft.com/office/officeart/2005/8/layout/vList2"/>
    <dgm:cxn modelId="{22CFBF79-7909-433E-AAE1-32FD4C326124}" srcId="{060859CF-1B9E-4A69-918D-9E28405524FF}" destId="{F40B1C18-F604-4CBB-A5FA-9B01FD6719CB}" srcOrd="3" destOrd="0" parTransId="{84F1407A-83F1-4795-85B5-AB318BD68B7E}" sibTransId="{F78F82CD-3FC3-4D72-AA48-3E75FE24C517}"/>
    <dgm:cxn modelId="{8076F77A-EB7F-498A-AD9A-19FF5193F483}" srcId="{060859CF-1B9E-4A69-918D-9E28405524FF}" destId="{E567A754-BFD8-4B32-845F-2E2C007153D1}" srcOrd="4" destOrd="0" parTransId="{9B7B5C26-03DA-4BE1-90CC-A0D74CA73C20}" sibTransId="{6251A06C-2EA3-4CA1-B5A5-CD99436061F2}"/>
    <dgm:cxn modelId="{1E5FBE97-9909-424E-81AE-ADEAC21747F5}" type="presOf" srcId="{58808831-85C4-43B3-B613-A25389296E11}" destId="{1ADDD6E5-7833-C04F-98EA-885D3EF3DD00}" srcOrd="0" destOrd="0" presId="urn:microsoft.com/office/officeart/2005/8/layout/vList2"/>
    <dgm:cxn modelId="{47237EEA-557A-CD4F-BD09-38A50A587493}" type="presOf" srcId="{6B68A23C-0A4B-4085-BEB4-29FA611795D6}" destId="{728DE670-D882-B141-B0E8-468169EFB270}" srcOrd="0" destOrd="0" presId="urn:microsoft.com/office/officeart/2005/8/layout/vList2"/>
    <dgm:cxn modelId="{6EEA22EC-6122-4F02-ADCE-85D3CC3BC1DB}" srcId="{060859CF-1B9E-4A69-918D-9E28405524FF}" destId="{2775F0AB-E10F-43C3-B162-34FFA6776435}" srcOrd="2" destOrd="0" parTransId="{3D68DAB7-01AC-4C5A-B842-92192382F2A9}" sibTransId="{7D89E200-C522-4CA3-8356-C86E2E7C4DDA}"/>
    <dgm:cxn modelId="{1621EEED-4F95-4652-95E9-A8CD6D43BB5E}" srcId="{060859CF-1B9E-4A69-918D-9E28405524FF}" destId="{58808831-85C4-43B3-B613-A25389296E11}" srcOrd="1" destOrd="0" parTransId="{027B4F59-F970-4D87-94DA-B07B26EAA0B3}" sibTransId="{AB34122A-969C-44CF-87C2-1F918ED89A6F}"/>
    <dgm:cxn modelId="{B30E4DEE-87CF-E64F-BDFB-04372EC6997F}" type="presOf" srcId="{E567A754-BFD8-4B32-845F-2E2C007153D1}" destId="{6CBA3388-EA4F-4B4B-9B32-EAAFC11D6423}" srcOrd="0" destOrd="0" presId="urn:microsoft.com/office/officeart/2005/8/layout/vList2"/>
    <dgm:cxn modelId="{7B6D80F5-FFA1-6242-BA38-335B85677091}" type="presOf" srcId="{2775F0AB-E10F-43C3-B162-34FFA6776435}" destId="{B181C741-0B3C-834F-BDB9-76A3828C148B}" srcOrd="0" destOrd="0" presId="urn:microsoft.com/office/officeart/2005/8/layout/vList2"/>
    <dgm:cxn modelId="{0BA1E6DB-E1C9-AE45-8DE5-983332588CDB}" type="presParOf" srcId="{8D6CBE01-B4B9-C941-BC48-F167575A4955}" destId="{728DE670-D882-B141-B0E8-468169EFB270}" srcOrd="0" destOrd="0" presId="urn:microsoft.com/office/officeart/2005/8/layout/vList2"/>
    <dgm:cxn modelId="{12ECA0D4-B6DA-194B-A4CE-C19BB89B7A79}" type="presParOf" srcId="{8D6CBE01-B4B9-C941-BC48-F167575A4955}" destId="{AF13A0BE-6539-3D48-AD2C-103A2DFDA547}" srcOrd="1" destOrd="0" presId="urn:microsoft.com/office/officeart/2005/8/layout/vList2"/>
    <dgm:cxn modelId="{0AB55130-BCD0-0C41-B262-0E1A78620402}" type="presParOf" srcId="{8D6CBE01-B4B9-C941-BC48-F167575A4955}" destId="{1ADDD6E5-7833-C04F-98EA-885D3EF3DD00}" srcOrd="2" destOrd="0" presId="urn:microsoft.com/office/officeart/2005/8/layout/vList2"/>
    <dgm:cxn modelId="{3EE2F29B-B162-E943-83A1-2B25CE201B34}" type="presParOf" srcId="{8D6CBE01-B4B9-C941-BC48-F167575A4955}" destId="{6AA3C8FA-C9C6-1747-B905-F4EE4DFDEBA0}" srcOrd="3" destOrd="0" presId="urn:microsoft.com/office/officeart/2005/8/layout/vList2"/>
    <dgm:cxn modelId="{F00B2F6D-0AF7-504E-A7B1-E40FFA4EBECC}" type="presParOf" srcId="{8D6CBE01-B4B9-C941-BC48-F167575A4955}" destId="{B181C741-0B3C-834F-BDB9-76A3828C148B}" srcOrd="4" destOrd="0" presId="urn:microsoft.com/office/officeart/2005/8/layout/vList2"/>
    <dgm:cxn modelId="{001581E1-BFCF-294B-A39E-EFB7E23C7A28}" type="presParOf" srcId="{8D6CBE01-B4B9-C941-BC48-F167575A4955}" destId="{D872BF94-C4A9-504A-8E95-08937D34E571}" srcOrd="5" destOrd="0" presId="urn:microsoft.com/office/officeart/2005/8/layout/vList2"/>
    <dgm:cxn modelId="{74A1090A-8AC3-304C-B9CC-A94C7AABDC91}" type="presParOf" srcId="{8D6CBE01-B4B9-C941-BC48-F167575A4955}" destId="{00793D9F-2A9D-DE47-BC8F-355A9C50B84F}" srcOrd="6" destOrd="0" presId="urn:microsoft.com/office/officeart/2005/8/layout/vList2"/>
    <dgm:cxn modelId="{92B8595C-4012-524B-8FA0-974AEF569688}" type="presParOf" srcId="{8D6CBE01-B4B9-C941-BC48-F167575A4955}" destId="{F74C3D15-5112-084B-ACC2-36B942C77EE0}" srcOrd="7" destOrd="0" presId="urn:microsoft.com/office/officeart/2005/8/layout/vList2"/>
    <dgm:cxn modelId="{EA0B062E-EEA7-154B-B1D3-D4BE34AA5E79}" type="presParOf" srcId="{8D6CBE01-B4B9-C941-BC48-F167575A4955}" destId="{6CBA3388-EA4F-4B4B-9B32-EAAFC11D64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E72DF-BE44-4192-A43F-84CDB8E101F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8AC541-D0B3-46E5-8DE8-186546CF8873}">
      <dgm:prSet/>
      <dgm:spPr/>
      <dgm:t>
        <a:bodyPr/>
        <a:lstStyle/>
        <a:p>
          <a:r>
            <a:rPr lang="it-IT" b="0" i="0" dirty="0"/>
            <a:t>DIFFICOLTÀ NEL PENSIERO ASTRATTO. PER LA PERSONA CON DEMENZA PUÒ ESSERE IMPOSSIBILE RICONOSCERE I NUMERI O COMPIERE CALCOLI.</a:t>
          </a:r>
          <a:endParaRPr lang="en-US" dirty="0"/>
        </a:p>
      </dgm:t>
    </dgm:pt>
    <dgm:pt modelId="{E678B7A5-75F7-4265-AD57-94C746350EF1}" type="parTrans" cxnId="{1986EF76-32C2-43EF-8458-433038D5CBEF}">
      <dgm:prSet/>
      <dgm:spPr/>
      <dgm:t>
        <a:bodyPr/>
        <a:lstStyle/>
        <a:p>
          <a:endParaRPr lang="en-US"/>
        </a:p>
      </dgm:t>
    </dgm:pt>
    <dgm:pt modelId="{C757FF3E-2E48-409A-AFC0-94ED2FDF60D4}" type="sibTrans" cxnId="{1986EF76-32C2-43EF-8458-433038D5CBEF}">
      <dgm:prSet/>
      <dgm:spPr/>
      <dgm:t>
        <a:bodyPr/>
        <a:lstStyle/>
        <a:p>
          <a:endParaRPr lang="en-US"/>
        </a:p>
      </dgm:t>
    </dgm:pt>
    <dgm:pt modelId="{AE44DF51-876F-422F-8AB0-F91D8C3D54E6}">
      <dgm:prSet/>
      <dgm:spPr/>
      <dgm:t>
        <a:bodyPr/>
        <a:lstStyle/>
        <a:p>
          <a:r>
            <a:rPr lang="it-IT" b="0" i="0" dirty="0"/>
            <a:t>LA COSA GIUSTA AL POSTO SBAGLIATO. UNA PERSONA CON DEMENZA PUÒ METTERE GLI OGGETTI IN LUOGHI DAVVERO SINGOLARI, COME UN FERRO DA STIRO NEL CONGELATORE O UN OROLOGIO DA POLSO NEL BARATTOLO DELLO ZUCCHERO, E NON RICORDARSI COME SIANO FINITI LÀ.</a:t>
          </a:r>
          <a:endParaRPr lang="en-US" dirty="0"/>
        </a:p>
      </dgm:t>
    </dgm:pt>
    <dgm:pt modelId="{87CBA496-9734-48F4-97FF-4779AD002011}" type="parTrans" cxnId="{91F3732B-D77B-4932-ABBB-98C7A1F87EFA}">
      <dgm:prSet/>
      <dgm:spPr/>
      <dgm:t>
        <a:bodyPr/>
        <a:lstStyle/>
        <a:p>
          <a:endParaRPr lang="en-US"/>
        </a:p>
      </dgm:t>
    </dgm:pt>
    <dgm:pt modelId="{E5835282-2133-468B-A90A-30C059659C7B}" type="sibTrans" cxnId="{91F3732B-D77B-4932-ABBB-98C7A1F87EFA}">
      <dgm:prSet/>
      <dgm:spPr/>
      <dgm:t>
        <a:bodyPr/>
        <a:lstStyle/>
        <a:p>
          <a:endParaRPr lang="en-US"/>
        </a:p>
      </dgm:t>
    </dgm:pt>
    <dgm:pt modelId="{8F000D12-EB45-4A98-BA48-3C41A3C82510}">
      <dgm:prSet/>
      <dgm:spPr/>
      <dgm:t>
        <a:bodyPr/>
        <a:lstStyle/>
        <a:p>
          <a:r>
            <a:rPr lang="it-IT" b="0" i="0" dirty="0"/>
            <a:t>CAMBIAMENTI DI UMORE O DI COMPORTAMENTO. NELLA PERSONA CON DEMENZA SONO PARTICOLARMENTE REPENTINI E SENZA ALCUNA RAGIONE APPARENTE.</a:t>
          </a:r>
          <a:endParaRPr lang="en-US" dirty="0"/>
        </a:p>
      </dgm:t>
    </dgm:pt>
    <dgm:pt modelId="{562037D3-A77A-4C4A-9C75-30B152A50812}" type="parTrans" cxnId="{33F80A08-55AE-4E7E-8838-A721EFB5A94A}">
      <dgm:prSet/>
      <dgm:spPr/>
      <dgm:t>
        <a:bodyPr/>
        <a:lstStyle/>
        <a:p>
          <a:endParaRPr lang="en-US"/>
        </a:p>
      </dgm:t>
    </dgm:pt>
    <dgm:pt modelId="{AB775683-357D-417F-A01C-0C8CCB72E3F6}" type="sibTrans" cxnId="{33F80A08-55AE-4E7E-8838-A721EFB5A94A}">
      <dgm:prSet/>
      <dgm:spPr/>
      <dgm:t>
        <a:bodyPr/>
        <a:lstStyle/>
        <a:p>
          <a:endParaRPr lang="en-US"/>
        </a:p>
      </dgm:t>
    </dgm:pt>
    <dgm:pt modelId="{58C85F71-9938-4EC5-87AE-356837F7B1A1}">
      <dgm:prSet/>
      <dgm:spPr/>
      <dgm:t>
        <a:bodyPr/>
        <a:lstStyle/>
        <a:p>
          <a:r>
            <a:rPr lang="it-IT" b="0" i="0"/>
            <a:t>CAMBIAMENTI DI PERSONALITÀ. LA PERSONA CON DEMENZA PUÒ CAMBIARE DRAMMATICAMENTE LA PERSONALITÀ: DA TRANQUILLO DIVENTA IRASCIBILE, SOSPETTOSO O DIFFIDENTE.</a:t>
          </a:r>
          <a:endParaRPr lang="en-US"/>
        </a:p>
      </dgm:t>
    </dgm:pt>
    <dgm:pt modelId="{97FE0D02-16DE-4444-9D7C-C13AAC544D28}" type="parTrans" cxnId="{9E91BEAD-F53F-474C-985C-2E189AB18C68}">
      <dgm:prSet/>
      <dgm:spPr/>
      <dgm:t>
        <a:bodyPr/>
        <a:lstStyle/>
        <a:p>
          <a:endParaRPr lang="en-US"/>
        </a:p>
      </dgm:t>
    </dgm:pt>
    <dgm:pt modelId="{AD1C7966-AC18-41B1-8BE4-75A1B45AE518}" type="sibTrans" cxnId="{9E91BEAD-F53F-474C-985C-2E189AB18C68}">
      <dgm:prSet/>
      <dgm:spPr/>
      <dgm:t>
        <a:bodyPr/>
        <a:lstStyle/>
        <a:p>
          <a:endParaRPr lang="en-US"/>
        </a:p>
      </dgm:t>
    </dgm:pt>
    <dgm:pt modelId="{6B0263C8-54F2-4244-B55E-BE6632E4467F}">
      <dgm:prSet/>
      <dgm:spPr/>
      <dgm:t>
        <a:bodyPr/>
        <a:lstStyle/>
        <a:p>
          <a:r>
            <a:rPr lang="it-IT" b="0" i="0"/>
            <a:t>MANCANZA DI INIZIATIVA. LA PERSONA CON DEMENZA LA PERDE PROGRESSIVAMENTE: IN MOLTE O IN TUTTE LE SUE SOLITE ATTIVITÀ.</a:t>
          </a:r>
          <a:endParaRPr lang="en-US"/>
        </a:p>
      </dgm:t>
    </dgm:pt>
    <dgm:pt modelId="{11FC7777-34ED-4EB3-93D1-03E846F1A0DC}" type="parTrans" cxnId="{662466C3-D013-4C68-87FF-5079177DEF29}">
      <dgm:prSet/>
      <dgm:spPr/>
      <dgm:t>
        <a:bodyPr/>
        <a:lstStyle/>
        <a:p>
          <a:endParaRPr lang="en-US"/>
        </a:p>
      </dgm:t>
    </dgm:pt>
    <dgm:pt modelId="{4D43F9F5-BE40-4545-83D0-788ACD7053B1}" type="sibTrans" cxnId="{662466C3-D013-4C68-87FF-5079177DEF29}">
      <dgm:prSet/>
      <dgm:spPr/>
      <dgm:t>
        <a:bodyPr/>
        <a:lstStyle/>
        <a:p>
          <a:endParaRPr lang="en-US"/>
        </a:p>
      </dgm:t>
    </dgm:pt>
    <dgm:pt modelId="{07E56941-5AF3-184B-BB57-F4581B10BBDE}" type="pres">
      <dgm:prSet presAssocID="{AA8E72DF-BE44-4192-A43F-84CDB8E101FE}" presName="linear" presStyleCnt="0">
        <dgm:presLayoutVars>
          <dgm:animLvl val="lvl"/>
          <dgm:resizeHandles val="exact"/>
        </dgm:presLayoutVars>
      </dgm:prSet>
      <dgm:spPr/>
    </dgm:pt>
    <dgm:pt modelId="{C9AC9998-B59E-ED43-AA20-D2DF3482814E}" type="pres">
      <dgm:prSet presAssocID="{1B8AC541-D0B3-46E5-8DE8-186546CF88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61118F-C2D0-EE49-82B5-078C3E9A3418}" type="pres">
      <dgm:prSet presAssocID="{C757FF3E-2E48-409A-AFC0-94ED2FDF60D4}" presName="spacer" presStyleCnt="0"/>
      <dgm:spPr/>
    </dgm:pt>
    <dgm:pt modelId="{E52885D4-0589-4E4E-A4EA-228FC2DC83EF}" type="pres">
      <dgm:prSet presAssocID="{AE44DF51-876F-422F-8AB0-F91D8C3D54E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5E24F6-F528-5F46-8C1C-EAEA36595636}" type="pres">
      <dgm:prSet presAssocID="{E5835282-2133-468B-A90A-30C059659C7B}" presName="spacer" presStyleCnt="0"/>
      <dgm:spPr/>
    </dgm:pt>
    <dgm:pt modelId="{6F101561-CD28-974D-842F-1A26DD0B5FCD}" type="pres">
      <dgm:prSet presAssocID="{8F000D12-EB45-4A98-BA48-3C41A3C825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2C3B19-311E-464A-8469-A26A6F845B76}" type="pres">
      <dgm:prSet presAssocID="{AB775683-357D-417F-A01C-0C8CCB72E3F6}" presName="spacer" presStyleCnt="0"/>
      <dgm:spPr/>
    </dgm:pt>
    <dgm:pt modelId="{0AFB92BC-92C0-1F4B-BCC1-17E0CF5C0EEA}" type="pres">
      <dgm:prSet presAssocID="{58C85F71-9938-4EC5-87AE-356837F7B1A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A8882CE-8B56-244A-9534-A248DBEABCAB}" type="pres">
      <dgm:prSet presAssocID="{AD1C7966-AC18-41B1-8BE4-75A1B45AE518}" presName="spacer" presStyleCnt="0"/>
      <dgm:spPr/>
    </dgm:pt>
    <dgm:pt modelId="{BA1A5DBF-18FB-2B41-B641-8B0A3F70CE1B}" type="pres">
      <dgm:prSet presAssocID="{6B0263C8-54F2-4244-B55E-BE6632E446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F80A08-55AE-4E7E-8838-A721EFB5A94A}" srcId="{AA8E72DF-BE44-4192-A43F-84CDB8E101FE}" destId="{8F000D12-EB45-4A98-BA48-3C41A3C82510}" srcOrd="2" destOrd="0" parTransId="{562037D3-A77A-4C4A-9C75-30B152A50812}" sibTransId="{AB775683-357D-417F-A01C-0C8CCB72E3F6}"/>
    <dgm:cxn modelId="{12625C14-B535-4C44-B32C-ADAA0B2C2E9D}" type="presOf" srcId="{58C85F71-9938-4EC5-87AE-356837F7B1A1}" destId="{0AFB92BC-92C0-1F4B-BCC1-17E0CF5C0EEA}" srcOrd="0" destOrd="0" presId="urn:microsoft.com/office/officeart/2005/8/layout/vList2"/>
    <dgm:cxn modelId="{255F1C1C-0978-B44A-A43C-12D3F7CEE23A}" type="presOf" srcId="{AA8E72DF-BE44-4192-A43F-84CDB8E101FE}" destId="{07E56941-5AF3-184B-BB57-F4581B10BBDE}" srcOrd="0" destOrd="0" presId="urn:microsoft.com/office/officeart/2005/8/layout/vList2"/>
    <dgm:cxn modelId="{91F3732B-D77B-4932-ABBB-98C7A1F87EFA}" srcId="{AA8E72DF-BE44-4192-A43F-84CDB8E101FE}" destId="{AE44DF51-876F-422F-8AB0-F91D8C3D54E6}" srcOrd="1" destOrd="0" parTransId="{87CBA496-9734-48F4-97FF-4779AD002011}" sibTransId="{E5835282-2133-468B-A90A-30C059659C7B}"/>
    <dgm:cxn modelId="{102FEA2C-58D7-A049-8F0B-CCF663BF7702}" type="presOf" srcId="{6B0263C8-54F2-4244-B55E-BE6632E4467F}" destId="{BA1A5DBF-18FB-2B41-B641-8B0A3F70CE1B}" srcOrd="0" destOrd="0" presId="urn:microsoft.com/office/officeart/2005/8/layout/vList2"/>
    <dgm:cxn modelId="{42C44963-1709-3F47-BC76-B4953D728D4E}" type="presOf" srcId="{8F000D12-EB45-4A98-BA48-3C41A3C82510}" destId="{6F101561-CD28-974D-842F-1A26DD0B5FCD}" srcOrd="0" destOrd="0" presId="urn:microsoft.com/office/officeart/2005/8/layout/vList2"/>
    <dgm:cxn modelId="{1986EF76-32C2-43EF-8458-433038D5CBEF}" srcId="{AA8E72DF-BE44-4192-A43F-84CDB8E101FE}" destId="{1B8AC541-D0B3-46E5-8DE8-186546CF8873}" srcOrd="0" destOrd="0" parTransId="{E678B7A5-75F7-4265-AD57-94C746350EF1}" sibTransId="{C757FF3E-2E48-409A-AFC0-94ED2FDF60D4}"/>
    <dgm:cxn modelId="{9E91BEAD-F53F-474C-985C-2E189AB18C68}" srcId="{AA8E72DF-BE44-4192-A43F-84CDB8E101FE}" destId="{58C85F71-9938-4EC5-87AE-356837F7B1A1}" srcOrd="3" destOrd="0" parTransId="{97FE0D02-16DE-4444-9D7C-C13AAC544D28}" sibTransId="{AD1C7966-AC18-41B1-8BE4-75A1B45AE518}"/>
    <dgm:cxn modelId="{263C7CC0-B4FF-BE49-A6D1-1CF73D5EE838}" type="presOf" srcId="{AE44DF51-876F-422F-8AB0-F91D8C3D54E6}" destId="{E52885D4-0589-4E4E-A4EA-228FC2DC83EF}" srcOrd="0" destOrd="0" presId="urn:microsoft.com/office/officeart/2005/8/layout/vList2"/>
    <dgm:cxn modelId="{662466C3-D013-4C68-87FF-5079177DEF29}" srcId="{AA8E72DF-BE44-4192-A43F-84CDB8E101FE}" destId="{6B0263C8-54F2-4244-B55E-BE6632E4467F}" srcOrd="4" destOrd="0" parTransId="{11FC7777-34ED-4EB3-93D1-03E846F1A0DC}" sibTransId="{4D43F9F5-BE40-4545-83D0-788ACD7053B1}"/>
    <dgm:cxn modelId="{C23306D1-6CF9-BC49-82D3-29421AB0A895}" type="presOf" srcId="{1B8AC541-D0B3-46E5-8DE8-186546CF8873}" destId="{C9AC9998-B59E-ED43-AA20-D2DF3482814E}" srcOrd="0" destOrd="0" presId="urn:microsoft.com/office/officeart/2005/8/layout/vList2"/>
    <dgm:cxn modelId="{094C17E8-A2B2-E441-90A1-65162A0AB1EF}" type="presParOf" srcId="{07E56941-5AF3-184B-BB57-F4581B10BBDE}" destId="{C9AC9998-B59E-ED43-AA20-D2DF3482814E}" srcOrd="0" destOrd="0" presId="urn:microsoft.com/office/officeart/2005/8/layout/vList2"/>
    <dgm:cxn modelId="{4D02D0FD-5C83-3A49-88D2-D9D6F54A891A}" type="presParOf" srcId="{07E56941-5AF3-184B-BB57-F4581B10BBDE}" destId="{5661118F-C2D0-EE49-82B5-078C3E9A3418}" srcOrd="1" destOrd="0" presId="urn:microsoft.com/office/officeart/2005/8/layout/vList2"/>
    <dgm:cxn modelId="{5D15534C-FD86-1143-8F06-E83AB403A27B}" type="presParOf" srcId="{07E56941-5AF3-184B-BB57-F4581B10BBDE}" destId="{E52885D4-0589-4E4E-A4EA-228FC2DC83EF}" srcOrd="2" destOrd="0" presId="urn:microsoft.com/office/officeart/2005/8/layout/vList2"/>
    <dgm:cxn modelId="{5706BC95-78B2-CB4A-8890-68C1C0452EE1}" type="presParOf" srcId="{07E56941-5AF3-184B-BB57-F4581B10BBDE}" destId="{D75E24F6-F528-5F46-8C1C-EAEA36595636}" srcOrd="3" destOrd="0" presId="urn:microsoft.com/office/officeart/2005/8/layout/vList2"/>
    <dgm:cxn modelId="{9729D991-CDF9-1D48-9194-EF2F4E390E21}" type="presParOf" srcId="{07E56941-5AF3-184B-BB57-F4581B10BBDE}" destId="{6F101561-CD28-974D-842F-1A26DD0B5FCD}" srcOrd="4" destOrd="0" presId="urn:microsoft.com/office/officeart/2005/8/layout/vList2"/>
    <dgm:cxn modelId="{4D254403-ECFC-444A-9C43-2D365EC04F1F}" type="presParOf" srcId="{07E56941-5AF3-184B-BB57-F4581B10BBDE}" destId="{1E2C3B19-311E-464A-8469-A26A6F845B76}" srcOrd="5" destOrd="0" presId="urn:microsoft.com/office/officeart/2005/8/layout/vList2"/>
    <dgm:cxn modelId="{4FDB8CF6-8610-E24A-B670-59ECC1F13610}" type="presParOf" srcId="{07E56941-5AF3-184B-BB57-F4581B10BBDE}" destId="{0AFB92BC-92C0-1F4B-BCC1-17E0CF5C0EEA}" srcOrd="6" destOrd="0" presId="urn:microsoft.com/office/officeart/2005/8/layout/vList2"/>
    <dgm:cxn modelId="{590BE98A-582F-5C41-9FAF-E241EBF646F6}" type="presParOf" srcId="{07E56941-5AF3-184B-BB57-F4581B10BBDE}" destId="{6A8882CE-8B56-244A-9534-A248DBEABCAB}" srcOrd="7" destOrd="0" presId="urn:microsoft.com/office/officeart/2005/8/layout/vList2"/>
    <dgm:cxn modelId="{029A8BE9-B32C-0D43-9EFC-470DBB14F77B}" type="presParOf" srcId="{07E56941-5AF3-184B-BB57-F4581B10BBDE}" destId="{BA1A5DBF-18FB-2B41-B641-8B0A3F70CE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87B41-2731-4AF6-9295-35763B13869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58E71D-525F-41E1-BE7C-C9FCF399AB7F}">
      <dgm:prSet/>
      <dgm:spPr/>
      <dgm:t>
        <a:bodyPr/>
        <a:lstStyle/>
        <a:p>
          <a:r>
            <a:rPr lang="it-IT"/>
            <a:t>E’ la discussione con il MMG che può identificare un bisogno della una valutazione specialistica</a:t>
          </a:r>
          <a:endParaRPr lang="en-US"/>
        </a:p>
      </dgm:t>
    </dgm:pt>
    <dgm:pt modelId="{276BBBDD-75AE-491F-BE5B-1163B6736905}" type="parTrans" cxnId="{ECDF6BC1-BA3B-4146-9A78-064D626E246B}">
      <dgm:prSet/>
      <dgm:spPr/>
      <dgm:t>
        <a:bodyPr/>
        <a:lstStyle/>
        <a:p>
          <a:endParaRPr lang="en-US"/>
        </a:p>
      </dgm:t>
    </dgm:pt>
    <dgm:pt modelId="{601E7A6F-ED2E-4E89-B569-485FD47A97BD}" type="sibTrans" cxnId="{ECDF6BC1-BA3B-4146-9A78-064D626E246B}">
      <dgm:prSet/>
      <dgm:spPr/>
      <dgm:t>
        <a:bodyPr/>
        <a:lstStyle/>
        <a:p>
          <a:endParaRPr lang="en-US"/>
        </a:p>
      </dgm:t>
    </dgm:pt>
    <dgm:pt modelId="{A5358DED-BC17-4E24-B5D8-F20C4EDDC74D}">
      <dgm:prSet/>
      <dgm:spPr/>
      <dgm:t>
        <a:bodyPr/>
        <a:lstStyle/>
        <a:p>
          <a:r>
            <a:rPr lang="it-IT"/>
            <a:t>Non è l’età l’elemento discriminante</a:t>
          </a:r>
          <a:endParaRPr lang="en-US"/>
        </a:p>
      </dgm:t>
    </dgm:pt>
    <dgm:pt modelId="{993B08AF-F8BE-4B50-A900-84C1CE0CE099}" type="parTrans" cxnId="{B1675B96-3FC6-4DA0-917C-DCE55076DF00}">
      <dgm:prSet/>
      <dgm:spPr/>
      <dgm:t>
        <a:bodyPr/>
        <a:lstStyle/>
        <a:p>
          <a:endParaRPr lang="en-US"/>
        </a:p>
      </dgm:t>
    </dgm:pt>
    <dgm:pt modelId="{E23BE108-498F-40A1-BD09-D2E5C015617C}" type="sibTrans" cxnId="{B1675B96-3FC6-4DA0-917C-DCE55076DF00}">
      <dgm:prSet/>
      <dgm:spPr/>
      <dgm:t>
        <a:bodyPr/>
        <a:lstStyle/>
        <a:p>
          <a:endParaRPr lang="en-US"/>
        </a:p>
      </dgm:t>
    </dgm:pt>
    <dgm:pt modelId="{FAFD3DEE-B948-1F4E-B78A-DF05B7F739A3}" type="pres">
      <dgm:prSet presAssocID="{B1087B41-2731-4AF6-9295-35763B1386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986E60-38D2-D14F-A7ED-50DBA1AABBA5}" type="pres">
      <dgm:prSet presAssocID="{0D58E71D-525F-41E1-BE7C-C9FCF399AB7F}" presName="hierRoot1" presStyleCnt="0"/>
      <dgm:spPr/>
    </dgm:pt>
    <dgm:pt modelId="{C2DB1B21-DBC4-DC47-A625-9C5266DB39B2}" type="pres">
      <dgm:prSet presAssocID="{0D58E71D-525F-41E1-BE7C-C9FCF399AB7F}" presName="composite" presStyleCnt="0"/>
      <dgm:spPr/>
    </dgm:pt>
    <dgm:pt modelId="{C8EAD4E1-567C-B542-A968-D81F79E864B0}" type="pres">
      <dgm:prSet presAssocID="{0D58E71D-525F-41E1-BE7C-C9FCF399AB7F}" presName="background" presStyleLbl="node0" presStyleIdx="0" presStyleCnt="2"/>
      <dgm:spPr/>
    </dgm:pt>
    <dgm:pt modelId="{6610BAAA-EAF4-3D45-A926-616CD664C7FD}" type="pres">
      <dgm:prSet presAssocID="{0D58E71D-525F-41E1-BE7C-C9FCF399AB7F}" presName="text" presStyleLbl="fgAcc0" presStyleIdx="0" presStyleCnt="2">
        <dgm:presLayoutVars>
          <dgm:chPref val="3"/>
        </dgm:presLayoutVars>
      </dgm:prSet>
      <dgm:spPr/>
    </dgm:pt>
    <dgm:pt modelId="{731C3DEE-33C8-A547-BDE9-AE304C5E0F93}" type="pres">
      <dgm:prSet presAssocID="{0D58E71D-525F-41E1-BE7C-C9FCF399AB7F}" presName="hierChild2" presStyleCnt="0"/>
      <dgm:spPr/>
    </dgm:pt>
    <dgm:pt modelId="{095681E8-4AC2-EF4B-BA08-2C54485F19BC}" type="pres">
      <dgm:prSet presAssocID="{A5358DED-BC17-4E24-B5D8-F20C4EDDC74D}" presName="hierRoot1" presStyleCnt="0"/>
      <dgm:spPr/>
    </dgm:pt>
    <dgm:pt modelId="{12EF4E63-A2F6-9A4B-B17B-09C9545812AF}" type="pres">
      <dgm:prSet presAssocID="{A5358DED-BC17-4E24-B5D8-F20C4EDDC74D}" presName="composite" presStyleCnt="0"/>
      <dgm:spPr/>
    </dgm:pt>
    <dgm:pt modelId="{E0E2725B-EBB4-8147-8FCB-1E83B81D5099}" type="pres">
      <dgm:prSet presAssocID="{A5358DED-BC17-4E24-B5D8-F20C4EDDC74D}" presName="background" presStyleLbl="node0" presStyleIdx="1" presStyleCnt="2"/>
      <dgm:spPr/>
    </dgm:pt>
    <dgm:pt modelId="{ECEDE59A-C758-8549-9F33-6C9C437986D5}" type="pres">
      <dgm:prSet presAssocID="{A5358DED-BC17-4E24-B5D8-F20C4EDDC74D}" presName="text" presStyleLbl="fgAcc0" presStyleIdx="1" presStyleCnt="2">
        <dgm:presLayoutVars>
          <dgm:chPref val="3"/>
        </dgm:presLayoutVars>
      </dgm:prSet>
      <dgm:spPr/>
    </dgm:pt>
    <dgm:pt modelId="{A5466BE6-95A8-8847-9A13-04656C03AF8C}" type="pres">
      <dgm:prSet presAssocID="{A5358DED-BC17-4E24-B5D8-F20C4EDDC74D}" presName="hierChild2" presStyleCnt="0"/>
      <dgm:spPr/>
    </dgm:pt>
  </dgm:ptLst>
  <dgm:cxnLst>
    <dgm:cxn modelId="{F2672B12-B9D1-DB48-B6A9-BF56CF9BA1B8}" type="presOf" srcId="{A5358DED-BC17-4E24-B5D8-F20C4EDDC74D}" destId="{ECEDE59A-C758-8549-9F33-6C9C437986D5}" srcOrd="0" destOrd="0" presId="urn:microsoft.com/office/officeart/2005/8/layout/hierarchy1"/>
    <dgm:cxn modelId="{B1675B96-3FC6-4DA0-917C-DCE55076DF00}" srcId="{B1087B41-2731-4AF6-9295-35763B138698}" destId="{A5358DED-BC17-4E24-B5D8-F20C4EDDC74D}" srcOrd="1" destOrd="0" parTransId="{993B08AF-F8BE-4B50-A900-84C1CE0CE099}" sibTransId="{E23BE108-498F-40A1-BD09-D2E5C015617C}"/>
    <dgm:cxn modelId="{FB65B0A5-CE3C-A14B-B5C9-9ADDABB58B2A}" type="presOf" srcId="{B1087B41-2731-4AF6-9295-35763B138698}" destId="{FAFD3DEE-B948-1F4E-B78A-DF05B7F739A3}" srcOrd="0" destOrd="0" presId="urn:microsoft.com/office/officeart/2005/8/layout/hierarchy1"/>
    <dgm:cxn modelId="{D8265CB9-4BFA-CA41-8173-6D4D3E9AD1A4}" type="presOf" srcId="{0D58E71D-525F-41E1-BE7C-C9FCF399AB7F}" destId="{6610BAAA-EAF4-3D45-A926-616CD664C7FD}" srcOrd="0" destOrd="0" presId="urn:microsoft.com/office/officeart/2005/8/layout/hierarchy1"/>
    <dgm:cxn modelId="{ECDF6BC1-BA3B-4146-9A78-064D626E246B}" srcId="{B1087B41-2731-4AF6-9295-35763B138698}" destId="{0D58E71D-525F-41E1-BE7C-C9FCF399AB7F}" srcOrd="0" destOrd="0" parTransId="{276BBBDD-75AE-491F-BE5B-1163B6736905}" sibTransId="{601E7A6F-ED2E-4E89-B569-485FD47A97BD}"/>
    <dgm:cxn modelId="{192B4360-78DD-A64D-8453-F22E1BE45DD2}" type="presParOf" srcId="{FAFD3DEE-B948-1F4E-B78A-DF05B7F739A3}" destId="{9B986E60-38D2-D14F-A7ED-50DBA1AABBA5}" srcOrd="0" destOrd="0" presId="urn:microsoft.com/office/officeart/2005/8/layout/hierarchy1"/>
    <dgm:cxn modelId="{486A740C-7F8E-894D-B55B-1881548CE32D}" type="presParOf" srcId="{9B986E60-38D2-D14F-A7ED-50DBA1AABBA5}" destId="{C2DB1B21-DBC4-DC47-A625-9C5266DB39B2}" srcOrd="0" destOrd="0" presId="urn:microsoft.com/office/officeart/2005/8/layout/hierarchy1"/>
    <dgm:cxn modelId="{05961E56-8757-794C-BE4D-BDA08A7A6ADD}" type="presParOf" srcId="{C2DB1B21-DBC4-DC47-A625-9C5266DB39B2}" destId="{C8EAD4E1-567C-B542-A968-D81F79E864B0}" srcOrd="0" destOrd="0" presId="urn:microsoft.com/office/officeart/2005/8/layout/hierarchy1"/>
    <dgm:cxn modelId="{39B3D947-FFC6-654B-AABD-6532C9780B45}" type="presParOf" srcId="{C2DB1B21-DBC4-DC47-A625-9C5266DB39B2}" destId="{6610BAAA-EAF4-3D45-A926-616CD664C7FD}" srcOrd="1" destOrd="0" presId="urn:microsoft.com/office/officeart/2005/8/layout/hierarchy1"/>
    <dgm:cxn modelId="{CCC9ABA8-D7CC-3E41-8936-5426299F0CAA}" type="presParOf" srcId="{9B986E60-38D2-D14F-A7ED-50DBA1AABBA5}" destId="{731C3DEE-33C8-A547-BDE9-AE304C5E0F93}" srcOrd="1" destOrd="0" presId="urn:microsoft.com/office/officeart/2005/8/layout/hierarchy1"/>
    <dgm:cxn modelId="{16D05429-FB82-1743-A192-FECD9076CAEA}" type="presParOf" srcId="{FAFD3DEE-B948-1F4E-B78A-DF05B7F739A3}" destId="{095681E8-4AC2-EF4B-BA08-2C54485F19BC}" srcOrd="1" destOrd="0" presId="urn:microsoft.com/office/officeart/2005/8/layout/hierarchy1"/>
    <dgm:cxn modelId="{BC4ADA4F-129B-5343-A193-A727AB5A629D}" type="presParOf" srcId="{095681E8-4AC2-EF4B-BA08-2C54485F19BC}" destId="{12EF4E63-A2F6-9A4B-B17B-09C9545812AF}" srcOrd="0" destOrd="0" presId="urn:microsoft.com/office/officeart/2005/8/layout/hierarchy1"/>
    <dgm:cxn modelId="{13D99B90-8FE2-7A4B-858B-1236B5815992}" type="presParOf" srcId="{12EF4E63-A2F6-9A4B-B17B-09C9545812AF}" destId="{E0E2725B-EBB4-8147-8FCB-1E83B81D5099}" srcOrd="0" destOrd="0" presId="urn:microsoft.com/office/officeart/2005/8/layout/hierarchy1"/>
    <dgm:cxn modelId="{75F9D660-1774-944E-AB3A-C66F01444DA4}" type="presParOf" srcId="{12EF4E63-A2F6-9A4B-B17B-09C9545812AF}" destId="{ECEDE59A-C758-8549-9F33-6C9C437986D5}" srcOrd="1" destOrd="0" presId="urn:microsoft.com/office/officeart/2005/8/layout/hierarchy1"/>
    <dgm:cxn modelId="{0476E2BF-456E-DA4D-9438-7FD0BC88E423}" type="presParOf" srcId="{095681E8-4AC2-EF4B-BA08-2C54485F19BC}" destId="{A5466BE6-95A8-8847-9A13-04656C03AF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DE670-D882-B141-B0E8-468169EFB270}">
      <dsp:nvSpPr>
        <dsp:cNvPr id="0" name=""/>
        <dsp:cNvSpPr/>
      </dsp:nvSpPr>
      <dsp:spPr>
        <a:xfrm>
          <a:off x="0" y="92237"/>
          <a:ext cx="6573951" cy="714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dirty="0"/>
            <a:t>PERDITA DI MEMORIA CHE COMPROMETTE LA CAPACITÀ LAVORATIVA. LA DIMENTICANZA FREQUENTE O UN’INSPIEGABILE CONFUSIONE MENTALE POSSONO SIGNIFICARE CHE C’È QUALCOSA CHE NON VA.</a:t>
          </a:r>
          <a:endParaRPr lang="en-US" sz="1300" kern="1200" dirty="0"/>
        </a:p>
      </dsp:txBody>
      <dsp:txXfrm>
        <a:off x="34897" y="127134"/>
        <a:ext cx="6504157" cy="645076"/>
      </dsp:txXfrm>
    </dsp:sp>
    <dsp:sp modelId="{1ADDD6E5-7833-C04F-98EA-885D3EF3DD00}">
      <dsp:nvSpPr>
        <dsp:cNvPr id="0" name=""/>
        <dsp:cNvSpPr/>
      </dsp:nvSpPr>
      <dsp:spPr>
        <a:xfrm>
          <a:off x="0" y="844547"/>
          <a:ext cx="6573951" cy="7148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/>
            <a:t>DIFFICOLTÀ NELLE ATTIVITÀ QUOTIDIANE. LA PERSONA CON DEMENZA POTREBBE PREPARARE UN PASTO E NON SOLO DIMENTICARE DI SERVIRLO, MA ANCHE SCORDARE DI AVERLO FATTO.</a:t>
          </a:r>
          <a:endParaRPr lang="en-US" sz="1300" kern="1200"/>
        </a:p>
      </dsp:txBody>
      <dsp:txXfrm>
        <a:off x="34897" y="879444"/>
        <a:ext cx="6504157" cy="645076"/>
      </dsp:txXfrm>
    </dsp:sp>
    <dsp:sp modelId="{B181C741-0B3C-834F-BDB9-76A3828C148B}">
      <dsp:nvSpPr>
        <dsp:cNvPr id="0" name=""/>
        <dsp:cNvSpPr/>
      </dsp:nvSpPr>
      <dsp:spPr>
        <a:xfrm>
          <a:off x="0" y="1596857"/>
          <a:ext cx="6573951" cy="714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/>
            <a:t>PROBLEMI DI LINGUAGGIO. A TUTTI PUÒ CAPITARE DI AVERE UNA PAROLA “SULLA PUNTA DELLA LINGUA”, MA LA PERSONA CON DEMENZA PUÒ DIMENTICARE PAROLE SEMPLICI O SOSTITUIRLE CON PAROLE IMPROPRIE.</a:t>
          </a:r>
          <a:endParaRPr lang="en-US" sz="1300" kern="1200"/>
        </a:p>
      </dsp:txBody>
      <dsp:txXfrm>
        <a:off x="34897" y="1631754"/>
        <a:ext cx="6504157" cy="645076"/>
      </dsp:txXfrm>
    </dsp:sp>
    <dsp:sp modelId="{00793D9F-2A9D-DE47-BC8F-355A9C50B84F}">
      <dsp:nvSpPr>
        <dsp:cNvPr id="0" name=""/>
        <dsp:cNvSpPr/>
      </dsp:nvSpPr>
      <dsp:spPr>
        <a:xfrm>
          <a:off x="0" y="2349167"/>
          <a:ext cx="6573951" cy="7148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/>
            <a:t>DISORIENTAMENTO NEL TEMPO E NELLO SPAZIO. LA PERSONA CON DEMENZA PUÒ PERDERE LA STRADA DI CASA, NON SAPERE DOVE È E COME HA FATTO A TROVARSI LÀ.</a:t>
          </a:r>
          <a:endParaRPr lang="en-US" sz="1300" kern="1200"/>
        </a:p>
      </dsp:txBody>
      <dsp:txXfrm>
        <a:off x="34897" y="2384064"/>
        <a:ext cx="6504157" cy="645076"/>
      </dsp:txXfrm>
    </dsp:sp>
    <dsp:sp modelId="{6CBA3388-EA4F-4B4B-9B32-EAAFC11D6423}">
      <dsp:nvSpPr>
        <dsp:cNvPr id="0" name=""/>
        <dsp:cNvSpPr/>
      </dsp:nvSpPr>
      <dsp:spPr>
        <a:xfrm>
          <a:off x="0" y="3101477"/>
          <a:ext cx="6573951" cy="7148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/>
            <a:t>DIMINUZIONE DELLA CAPACITÀ DI GIUDIZIO. LA PERSONA CON DEMENZA PUÒ VESTIRSI IN MODO INAPPROPRIATO, PER ESEMPIO INDOSSANDO UN ACCAPPATOIO PER ANDARE A FARE LA SPESA O DUE GIACCHE IN UNA GIORNATA CALDA.</a:t>
          </a:r>
          <a:endParaRPr lang="en-US" sz="1300" kern="1200"/>
        </a:p>
      </dsp:txBody>
      <dsp:txXfrm>
        <a:off x="34897" y="3136374"/>
        <a:ext cx="6504157" cy="645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C9998-B59E-ED43-AA20-D2DF3482814E}">
      <dsp:nvSpPr>
        <dsp:cNvPr id="0" name=""/>
        <dsp:cNvSpPr/>
      </dsp:nvSpPr>
      <dsp:spPr>
        <a:xfrm>
          <a:off x="0" y="118672"/>
          <a:ext cx="6915110" cy="727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dirty="0"/>
            <a:t>DIFFICOLTÀ NEL PENSIERO ASTRATTO. PER LA PERSONA CON DEMENZA PUÒ ESSERE IMPOSSIBILE RICONOSCERE I NUMERI O COMPIERE CALCOLI.</a:t>
          </a:r>
          <a:endParaRPr lang="en-US" sz="1300" kern="1200" dirty="0"/>
        </a:p>
      </dsp:txBody>
      <dsp:txXfrm>
        <a:off x="35500" y="154172"/>
        <a:ext cx="6844110" cy="656228"/>
      </dsp:txXfrm>
    </dsp:sp>
    <dsp:sp modelId="{E52885D4-0589-4E4E-A4EA-228FC2DC83EF}">
      <dsp:nvSpPr>
        <dsp:cNvPr id="0" name=""/>
        <dsp:cNvSpPr/>
      </dsp:nvSpPr>
      <dsp:spPr>
        <a:xfrm>
          <a:off x="0" y="883340"/>
          <a:ext cx="6915110" cy="727228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dirty="0"/>
            <a:t>LA COSA GIUSTA AL POSTO SBAGLIATO. UNA PERSONA CON DEMENZA PUÒ METTERE GLI OGGETTI IN LUOGHI DAVVERO SINGOLARI, COME UN FERRO DA STIRO NEL CONGELATORE O UN OROLOGIO DA POLSO NEL BARATTOLO DELLO ZUCCHERO, E NON RICORDARSI COME SIANO FINITI LÀ.</a:t>
          </a:r>
          <a:endParaRPr lang="en-US" sz="1300" kern="1200" dirty="0"/>
        </a:p>
      </dsp:txBody>
      <dsp:txXfrm>
        <a:off x="35500" y="918840"/>
        <a:ext cx="6844110" cy="656228"/>
      </dsp:txXfrm>
    </dsp:sp>
    <dsp:sp modelId="{6F101561-CD28-974D-842F-1A26DD0B5FCD}">
      <dsp:nvSpPr>
        <dsp:cNvPr id="0" name=""/>
        <dsp:cNvSpPr/>
      </dsp:nvSpPr>
      <dsp:spPr>
        <a:xfrm>
          <a:off x="0" y="1648008"/>
          <a:ext cx="6915110" cy="72722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dirty="0"/>
            <a:t>CAMBIAMENTI DI UMORE O DI COMPORTAMENTO. NELLA PERSONA CON DEMENZA SONO PARTICOLARMENTE REPENTINI E SENZA ALCUNA RAGIONE APPARENTE.</a:t>
          </a:r>
          <a:endParaRPr lang="en-US" sz="1300" kern="1200" dirty="0"/>
        </a:p>
      </dsp:txBody>
      <dsp:txXfrm>
        <a:off x="35500" y="1683508"/>
        <a:ext cx="6844110" cy="656228"/>
      </dsp:txXfrm>
    </dsp:sp>
    <dsp:sp modelId="{0AFB92BC-92C0-1F4B-BCC1-17E0CF5C0EEA}">
      <dsp:nvSpPr>
        <dsp:cNvPr id="0" name=""/>
        <dsp:cNvSpPr/>
      </dsp:nvSpPr>
      <dsp:spPr>
        <a:xfrm>
          <a:off x="0" y="2412677"/>
          <a:ext cx="6915110" cy="727228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/>
            <a:t>CAMBIAMENTI DI PERSONALITÀ. LA PERSONA CON DEMENZA PUÒ CAMBIARE DRAMMATICAMENTE LA PERSONALITÀ: DA TRANQUILLO DIVENTA IRASCIBILE, SOSPETTOSO O DIFFIDENTE.</a:t>
          </a:r>
          <a:endParaRPr lang="en-US" sz="1300" kern="1200"/>
        </a:p>
      </dsp:txBody>
      <dsp:txXfrm>
        <a:off x="35500" y="2448177"/>
        <a:ext cx="6844110" cy="656228"/>
      </dsp:txXfrm>
    </dsp:sp>
    <dsp:sp modelId="{BA1A5DBF-18FB-2B41-B641-8B0A3F70CE1B}">
      <dsp:nvSpPr>
        <dsp:cNvPr id="0" name=""/>
        <dsp:cNvSpPr/>
      </dsp:nvSpPr>
      <dsp:spPr>
        <a:xfrm>
          <a:off x="0" y="3177345"/>
          <a:ext cx="6915110" cy="72722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/>
            <a:t>MANCANZA DI INIZIATIVA. LA PERSONA CON DEMENZA LA PERDE PROGRESSIVAMENTE: IN MOLTE O IN TUTTE LE SUE SOLITE ATTIVITÀ.</a:t>
          </a:r>
          <a:endParaRPr lang="en-US" sz="1300" kern="1200"/>
        </a:p>
      </dsp:txBody>
      <dsp:txXfrm>
        <a:off x="35500" y="3212845"/>
        <a:ext cx="6844110" cy="656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D4E1-567C-B542-A968-D81F79E864B0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0BAAA-EAF4-3D45-A926-616CD664C7FD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/>
            <a:t>E’ la discussione con il MMG che può identificare un bisogno della una valutazione specialistica</a:t>
          </a:r>
          <a:endParaRPr lang="en-US" sz="3500" kern="1200"/>
        </a:p>
      </dsp:txBody>
      <dsp:txXfrm>
        <a:off x="602678" y="725825"/>
        <a:ext cx="4463730" cy="2771523"/>
      </dsp:txXfrm>
    </dsp:sp>
    <dsp:sp modelId="{E0E2725B-EBB4-8147-8FCB-1E83B81D5099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E59A-C758-8549-9F33-6C9C437986D5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/>
            <a:t>Non è l’età l’elemento discriminante</a:t>
          </a:r>
          <a:endParaRPr lang="en-US" sz="3500" kern="1200"/>
        </a:p>
      </dsp:txBody>
      <dsp:txXfrm>
        <a:off x="6269123" y="725825"/>
        <a:ext cx="4463730" cy="277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BDA3E-1F82-FE1B-2676-42E28D8A1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BBA75F-5775-478E-BC8D-169318B7D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5149E6-CF33-F768-3173-F3DFEC74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A3DBC2-6908-3482-E25C-EEA647CE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3BF92B-F47E-594D-EB83-CFC886E0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8D60B9-29B2-ACAE-4C5D-7A20A2BE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45D036-E8C7-FF42-C802-D20887AE1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84C929-32AE-31E6-268B-B8B473FD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E4189-64BF-6F10-E4A1-9F038613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3EB0A6-5C4D-D5B4-AF21-D0677AEF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9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466E0E-4AAF-B9C5-37FF-D2C2BFD33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23196C-27C7-ECC1-ECB8-2EAFB2884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4AF479-2646-516F-1544-494CA20E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1ED2F3-A545-153B-8CB8-2198F659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74B53-32F5-37F1-F251-CC4A08F6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8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9ED71-2330-14E0-0B3E-15EC134D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9AB33-96CD-EEAC-CBCC-CC369E7E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21A147-2A9F-89FB-AD7C-4AC39E24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6FA4BF-6856-C5CA-86E1-38E48D86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9B706-DB70-9088-AF2B-721C9FA0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8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85D79-A495-09EB-8B28-B6CAEF5F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3283A-F37E-A358-FD79-DE4F72D6C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BCE60C-A7AC-8C26-2FA9-48BADF98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D789F-D964-0DB2-B488-06D03F52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1ADEEB-8657-0B28-AB38-A7AC22A2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67B02-16BD-3F5D-4842-8A45BD29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A14854-4A76-7AC0-1992-2FF39A99B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44AE04-3DC3-8AAF-42EA-F36A265B7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352EDF-A470-4B44-6E42-793C4BE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BA34FE-770A-252D-42E7-743C15C4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DD514D-F24C-DE81-9176-4E08DCE4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3D0EF-B863-F3D0-60DD-8CE6C78A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10EC9C-4CE5-99F0-BA15-C25FD526E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67F47C-A69A-CF5C-F03A-E9136AF4F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990448-7E35-3C45-9E56-47896975D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D51592-E2FB-5497-561D-26A9475D5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85136D-4D88-B48A-233E-41513987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48F5CA1-ABFA-C486-F037-6B61E587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732F94-D45A-DCE7-4E09-91795AB1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9427A-C0D8-596F-12D8-E91055B7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95DF68-ED6F-0C59-8D48-FA2D5AB7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802BA2-DA92-7DB3-994B-95927428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0CED5-13B9-33EA-ABAA-FBC58888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E4E7F3-9420-FF8B-BC23-5B57B80E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92C65B-6AE0-E7E3-D102-45F8FB91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80BFDD-828A-F0A4-4216-22D660B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33BBB-A70F-EB50-49F6-2BCE7ED9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E6E124-CD10-9E41-0DE9-C4F688F1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09648A-57AC-32CC-0CF0-FB8491F33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ECD4AD-29F2-2C4F-1F59-1C80A9D1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9860C0-FF24-3B94-79DD-3A31B4D2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32174F-C1E7-7F60-1931-6CCDC486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DC887-12C5-4730-7398-DB39922B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C173C8-D54A-3F59-DF76-327B3B426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FE2AF2-AEA3-D86A-7C7B-BCD67DF3B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929BE5-5836-8CD3-B5F3-7D53D42D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1DCEFA-FA07-7B26-D46F-B60DF01D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285E79-34CF-C9AF-439B-E8543C30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25910F-F0CA-18E0-BEA8-1F90708C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EB05F3-D220-D3CD-1717-C3269ADD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616C8-2FCF-7EC3-DADF-68154DB0A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5C65FF-30A6-932F-56A8-5017BB926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453DC-1123-D1AA-7FEE-85750AB19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8B076AD-6532-4FA7-533D-10E2615C3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it-IT" sz="4800">
                <a:solidFill>
                  <a:srgbClr val="FFFFFF"/>
                </a:solidFill>
                <a:latin typeface="ProfilePro"/>
              </a:rPr>
              <a:t>La capacità decisionale al giorno d’oggi: il punto di vista medico applicato alla pratica notarile</a:t>
            </a:r>
            <a:endParaRPr lang="it-IT" sz="480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162D1E-E7D8-D143-35D8-5F90F7C76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it-IT"/>
              <a:t>Giuseppe Benati</a:t>
            </a:r>
          </a:p>
        </p:txBody>
      </p:sp>
    </p:spTree>
    <p:extLst>
      <p:ext uri="{BB962C8B-B14F-4D97-AF65-F5344CB8AC3E}">
        <p14:creationId xmlns:p14="http://schemas.microsoft.com/office/powerpoint/2010/main" val="39022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Colourful pills stacked to make a bar graph">
            <a:extLst>
              <a:ext uri="{FF2B5EF4-FFF2-40B4-BE49-F238E27FC236}">
                <a16:creationId xmlns:a16="http://schemas.microsoft.com/office/drawing/2014/main" id="{46A1AF9B-FB55-9BBC-A403-DDF2DA936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B887DE-91B9-5C27-03D6-9BCA9CA61A16}"/>
              </a:ext>
            </a:extLst>
          </p:cNvPr>
          <p:cNvSpPr txBox="1"/>
          <p:nvPr/>
        </p:nvSpPr>
        <p:spPr>
          <a:xfrm>
            <a:off x="92919" y="0"/>
            <a:ext cx="5161006" cy="373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0" i="0" dirty="0">
              <a:effectLst/>
            </a:endParaRPr>
          </a:p>
          <a:p>
            <a:pPr marL="231775" indent="-231775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diagnosi</a:t>
            </a:r>
            <a:r>
              <a:rPr lang="en-US" sz="2000" dirty="0"/>
              <a:t> di </a:t>
            </a:r>
            <a:r>
              <a:rPr lang="en-US" sz="2000" dirty="0" err="1"/>
              <a:t>demenza</a:t>
            </a:r>
            <a:r>
              <a:rPr lang="en-US" sz="2000" dirty="0"/>
              <a:t> non </a:t>
            </a:r>
            <a:r>
              <a:rPr lang="en-US" sz="2000" dirty="0" err="1"/>
              <a:t>implica</a:t>
            </a:r>
            <a:r>
              <a:rPr lang="en-US" sz="2000" dirty="0"/>
              <a:t> </a:t>
            </a:r>
            <a:r>
              <a:rPr lang="en-US" sz="2000" dirty="0" err="1"/>
              <a:t>necessariamente</a:t>
            </a:r>
            <a:r>
              <a:rPr lang="en-US" sz="2000" dirty="0"/>
              <a:t> di non </a:t>
            </a:r>
            <a:r>
              <a:rPr lang="en-US" sz="2000" dirty="0" err="1"/>
              <a:t>essere</a:t>
            </a:r>
            <a:r>
              <a:rPr lang="en-US" sz="2000" dirty="0"/>
              <a:t>  in </a:t>
            </a:r>
            <a:r>
              <a:rPr lang="en-US" sz="2000" dirty="0" err="1"/>
              <a:t>grado</a:t>
            </a:r>
            <a:r>
              <a:rPr lang="en-US" sz="2000" dirty="0"/>
              <a:t> di </a:t>
            </a:r>
            <a:r>
              <a:rPr lang="en-US" sz="2000" dirty="0" err="1"/>
              <a:t>prendere</a:t>
            </a:r>
            <a:r>
              <a:rPr lang="en-US" sz="2000" dirty="0"/>
              <a:t> </a:t>
            </a:r>
            <a:r>
              <a:rPr lang="en-US" sz="2000" dirty="0" err="1"/>
              <a:t>decisioni</a:t>
            </a:r>
            <a:r>
              <a:rPr lang="en-US" sz="2000" dirty="0"/>
              <a:t> </a:t>
            </a:r>
            <a:r>
              <a:rPr lang="en-US" sz="2000" dirty="0" err="1"/>
              <a:t>importanti</a:t>
            </a:r>
            <a:r>
              <a:rPr lang="en-US" sz="2000" dirty="0"/>
              <a:t> .
</a:t>
            </a:r>
            <a:r>
              <a:rPr lang="en-US" sz="2000" dirty="0" err="1"/>
              <a:t>Poiché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sintomi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demenza</a:t>
            </a:r>
            <a:r>
              <a:rPr lang="en-US" sz="2000" dirty="0"/>
              <a:t> </a:t>
            </a:r>
            <a:r>
              <a:rPr lang="en-US" sz="2000" dirty="0" err="1"/>
              <a:t>peggiorano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tempo, </a:t>
            </a:r>
            <a:r>
              <a:rPr lang="en-US" sz="2000" dirty="0" err="1"/>
              <a:t>potrebbe</a:t>
            </a:r>
            <a:r>
              <a:rPr lang="en-US" sz="2000" dirty="0"/>
              <a:t> non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possible </a:t>
            </a:r>
            <a:r>
              <a:rPr lang="en-US" sz="2000" dirty="0" err="1"/>
              <a:t>prendere</a:t>
            </a:r>
            <a:r>
              <a:rPr lang="en-US" sz="2000" dirty="0"/>
              <a:t> </a:t>
            </a:r>
            <a:r>
              <a:rPr lang="en-US" sz="2000" dirty="0" err="1"/>
              <a:t>decisioni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cose</a:t>
            </a:r>
            <a:r>
              <a:rPr lang="en-US" sz="2000" dirty="0"/>
              <a:t> come le </a:t>
            </a:r>
            <a:r>
              <a:rPr lang="en-US" sz="2000" dirty="0" err="1"/>
              <a:t>finanze</a:t>
            </a:r>
            <a:r>
              <a:rPr lang="en-US" sz="2000" dirty="0"/>
              <a:t>, la  salute o il proprio </a:t>
            </a:r>
            <a:r>
              <a:rPr lang="en-US" sz="2000" dirty="0" err="1"/>
              <a:t>benessere</a:t>
            </a:r>
            <a:r>
              <a:rPr lang="en-US" sz="2000" dirty="0"/>
              <a:t>. 
Dalla </a:t>
            </a:r>
            <a:r>
              <a:rPr lang="en-US" sz="2000" dirty="0" err="1"/>
              <a:t>diagnosi</a:t>
            </a:r>
            <a:r>
              <a:rPr lang="en-US" sz="2000" dirty="0"/>
              <a:t> di </a:t>
            </a:r>
            <a:r>
              <a:rPr lang="en-US" sz="2000" dirty="0" err="1"/>
              <a:t>malattia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possono</a:t>
            </a:r>
            <a:r>
              <a:rPr lang="en-US" sz="2000" dirty="0"/>
              <a:t> </a:t>
            </a:r>
            <a:r>
              <a:rPr lang="en-US" sz="2000" dirty="0" err="1"/>
              <a:t>voler</a:t>
            </a:r>
            <a:r>
              <a:rPr lang="en-US" sz="2000" dirty="0"/>
              <a:t> fare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piani</a:t>
            </a:r>
            <a:r>
              <a:rPr lang="en-US" sz="2000" dirty="0"/>
              <a:t> per far </a:t>
            </a:r>
            <a:r>
              <a:rPr lang="en-US" sz="2000" dirty="0" err="1"/>
              <a:t>sì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persona </a:t>
            </a:r>
            <a:r>
              <a:rPr lang="en-US" sz="2000" dirty="0" err="1"/>
              <a:t>fidata</a:t>
            </a:r>
            <a:r>
              <a:rPr lang="en-US" sz="2000" dirty="0"/>
              <a:t> </a:t>
            </a:r>
            <a:r>
              <a:rPr lang="en-US" sz="2000" dirty="0" err="1"/>
              <a:t>prenda</a:t>
            </a:r>
            <a:r>
              <a:rPr lang="en-US" sz="2000" dirty="0"/>
              <a:t> </a:t>
            </a:r>
            <a:r>
              <a:rPr lang="en-US" sz="2000" dirty="0" err="1"/>
              <a:t>decisioni</a:t>
            </a:r>
            <a:r>
              <a:rPr lang="en-US" sz="2000" dirty="0"/>
              <a:t> o </a:t>
            </a:r>
            <a:r>
              <a:rPr lang="en-US" sz="2000" dirty="0" err="1"/>
              <a:t>supporti</a:t>
            </a:r>
            <a:r>
              <a:rPr lang="en-US" sz="2000" dirty="0"/>
              <a:t> </a:t>
            </a:r>
            <a:r>
              <a:rPr lang="en-US" sz="2000" dirty="0" err="1"/>
              <a:t>nelle</a:t>
            </a:r>
            <a:r>
              <a:rPr lang="en-US" sz="2000" dirty="0"/>
              <a:t> </a:t>
            </a:r>
            <a:r>
              <a:rPr lang="en-US" sz="2000" dirty="0" err="1"/>
              <a:t>decisioni</a:t>
            </a:r>
            <a:r>
              <a:rPr lang="en-US" sz="2000" dirty="0"/>
              <a:t>, </a:t>
            </a:r>
            <a:r>
              <a:rPr lang="en-US" sz="2000" dirty="0" err="1"/>
              <a:t>rispettando</a:t>
            </a:r>
            <a:r>
              <a:rPr lang="en-US" sz="2000" dirty="0"/>
              <a:t> I </a:t>
            </a:r>
            <a:r>
              <a:rPr lang="en-US" sz="2000" dirty="0" err="1"/>
              <a:t>propri</a:t>
            </a:r>
            <a:r>
              <a:rPr lang="en-US" sz="2000" dirty="0"/>
              <a:t> </a:t>
            </a:r>
            <a:r>
              <a:rPr lang="en-US" sz="2000" dirty="0" err="1"/>
              <a:t>desideri</a:t>
            </a:r>
            <a:r>
              <a:rPr lang="en-US" sz="2000" dirty="0"/>
              <a:t>.</a:t>
            </a:r>
            <a:endParaRPr lang="en-US" sz="2000" b="0" i="0" dirty="0">
              <a:effectLst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84FB95E-415D-2F29-9A44-C7ED637E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982" y="210566"/>
            <a:ext cx="1854200" cy="8763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8FFFB6-D2E5-D828-085D-9640E72BA2DF}"/>
              </a:ext>
            </a:extLst>
          </p:cNvPr>
          <p:cNvSpPr txBox="1"/>
          <p:nvPr/>
        </p:nvSpPr>
        <p:spPr>
          <a:xfrm>
            <a:off x="7718156" y="1443841"/>
            <a:ext cx="44738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12B32"/>
                </a:solidFill>
                <a:latin typeface="Frutiger W01"/>
              </a:rPr>
              <a:t>…essere in grado di comprendere, ricordare e utilizzare le informazioni in modo da poter prendere decisioni sulla propria vita.
La persona potrebbe essere perfettamente in grado di prendere decisioni su cosa comprare al supermercato o cosa indossare, ma avere difficoltà a comprendere questioni finanziarie più complesse.
Un'altra persona non può decidere che manca la capacità mentale perché pensa che si sia  presa una decisione sbagliata o strana.
Solo un operatore sanitario o un altro professionista qualificato può valutare le autonomie cognitive.</a:t>
            </a:r>
            <a:endParaRPr lang="it-IT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</p:spTree>
    <p:extLst>
      <p:ext uri="{BB962C8B-B14F-4D97-AF65-F5344CB8AC3E}">
        <p14:creationId xmlns:p14="http://schemas.microsoft.com/office/powerpoint/2010/main" val="233117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8E57A-9AA0-47CB-B60B-90A53E81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 descr="Immagine che contiene Carattere, Blu elettrico, logo, Elementi grafici&#10;&#10;Descrizione generata automaticamente">
            <a:extLst>
              <a:ext uri="{FF2B5EF4-FFF2-40B4-BE49-F238E27FC236}">
                <a16:creationId xmlns:a16="http://schemas.microsoft.com/office/drawing/2014/main" id="{CA34D0BC-4568-4F00-78FB-2DBE9BA6B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774" r="25965" b="-1"/>
          <a:stretch/>
        </p:blipFill>
        <p:spPr>
          <a:xfrm>
            <a:off x="1470022" y="2595836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B6FA19-CDFD-4139-9F54-9FB78EB5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61914" y="2568561"/>
            <a:ext cx="1856074" cy="1856075"/>
            <a:chOff x="1461914" y="2568561"/>
            <a:chExt cx="1856074" cy="185607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305E1F-41AC-4102-B6BD-6F03214C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74848" y="2626928"/>
              <a:ext cx="1830205" cy="1739341"/>
            </a:xfrm>
            <a:custGeom>
              <a:avLst/>
              <a:gdLst>
                <a:gd name="connsiteX0" fmla="*/ 1313677 w 2347850"/>
                <a:gd name="connsiteY0" fmla="*/ 248889 h 2231287"/>
                <a:gd name="connsiteX1" fmla="*/ 1643910 w 2347850"/>
                <a:gd name="connsiteY1" fmla="*/ 317582 h 2231287"/>
                <a:gd name="connsiteX2" fmla="*/ 1883217 w 2347850"/>
                <a:gd name="connsiteY2" fmla="*/ 502382 h 2231287"/>
                <a:gd name="connsiteX3" fmla="*/ 2098962 w 2347850"/>
                <a:gd name="connsiteY3" fmla="*/ 1169031 h 2231287"/>
                <a:gd name="connsiteX4" fmla="*/ 2007537 w 2347850"/>
                <a:gd name="connsiteY4" fmla="*/ 1427585 h 2231287"/>
                <a:gd name="connsiteX5" fmla="*/ 1717333 w 2347850"/>
                <a:gd name="connsiteY5" fmla="*/ 1685350 h 2231287"/>
                <a:gd name="connsiteX6" fmla="*/ 1651750 w 2347850"/>
                <a:gd name="connsiteY6" fmla="*/ 1736165 h 2231287"/>
                <a:gd name="connsiteX7" fmla="*/ 1386103 w 2347850"/>
                <a:gd name="connsiteY7" fmla="*/ 1919057 h 2231287"/>
                <a:gd name="connsiteX8" fmla="*/ 1140118 w 2347850"/>
                <a:gd name="connsiteY8" fmla="*/ 1982399 h 2231287"/>
                <a:gd name="connsiteX9" fmla="*/ 757700 w 2347850"/>
                <a:gd name="connsiteY9" fmla="*/ 1882927 h 2231287"/>
                <a:gd name="connsiteX10" fmla="*/ 466832 w 2347850"/>
                <a:gd name="connsiteY10" fmla="*/ 1586002 h 2231287"/>
                <a:gd name="connsiteX11" fmla="*/ 390589 w 2347850"/>
                <a:gd name="connsiteY11" fmla="*/ 1478773 h 2231287"/>
                <a:gd name="connsiteX12" fmla="*/ 248889 w 2347850"/>
                <a:gd name="connsiteY12" fmla="*/ 1169031 h 2231287"/>
                <a:gd name="connsiteX13" fmla="*/ 334714 w 2347850"/>
                <a:gd name="connsiteY13" fmla="*/ 828136 h 2231287"/>
                <a:gd name="connsiteX14" fmla="*/ 574228 w 2347850"/>
                <a:gd name="connsiteY14" fmla="*/ 531378 h 2231287"/>
                <a:gd name="connsiteX15" fmla="*/ 922672 w 2347850"/>
                <a:gd name="connsiteY15" fmla="*/ 324136 h 2231287"/>
                <a:gd name="connsiteX16" fmla="*/ 1313677 w 2347850"/>
                <a:gd name="connsiteY16" fmla="*/ 248889 h 2231287"/>
                <a:gd name="connsiteX17" fmla="*/ 1313677 w 2347850"/>
                <a:gd name="connsiteY17" fmla="*/ 0 h 2231287"/>
                <a:gd name="connsiteX18" fmla="*/ 0 w 2347850"/>
                <a:gd name="connsiteY18" fmla="*/ 1169031 h 2231287"/>
                <a:gd name="connsiteX19" fmla="*/ 260877 w 2347850"/>
                <a:gd name="connsiteY19" fmla="*/ 1725712 h 2231287"/>
                <a:gd name="connsiteX20" fmla="*/ 1140118 w 2347850"/>
                <a:gd name="connsiteY20" fmla="*/ 2231288 h 2231287"/>
                <a:gd name="connsiteX21" fmla="*/ 1805025 w 2347850"/>
                <a:gd name="connsiteY21" fmla="*/ 1932248 h 2231287"/>
                <a:gd name="connsiteX22" fmla="*/ 2347851 w 2347850"/>
                <a:gd name="connsiteY22" fmla="*/ 1169031 h 2231287"/>
                <a:gd name="connsiteX23" fmla="*/ 1313677 w 2347850"/>
                <a:gd name="connsiteY23" fmla="*/ 0 h 2231287"/>
                <a:gd name="connsiteX24" fmla="*/ 1313677 w 2347850"/>
                <a:gd name="connsiteY24" fmla="*/ 0 h 22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47850" h="2231287">
                  <a:moveTo>
                    <a:pt x="1313677" y="248889"/>
                  </a:moveTo>
                  <a:cubicBezTo>
                    <a:pt x="1434678" y="248889"/>
                    <a:pt x="1545807" y="271994"/>
                    <a:pt x="1643910" y="317582"/>
                  </a:cubicBezTo>
                  <a:cubicBezTo>
                    <a:pt x="1735543" y="360142"/>
                    <a:pt x="1816017" y="422323"/>
                    <a:pt x="1883217" y="502382"/>
                  </a:cubicBezTo>
                  <a:cubicBezTo>
                    <a:pt x="2022346" y="668183"/>
                    <a:pt x="2098962" y="904960"/>
                    <a:pt x="2098962" y="1169031"/>
                  </a:cubicBezTo>
                  <a:cubicBezTo>
                    <a:pt x="2098962" y="1269623"/>
                    <a:pt x="2071626" y="1346945"/>
                    <a:pt x="2007537" y="1427585"/>
                  </a:cubicBezTo>
                  <a:cubicBezTo>
                    <a:pt x="1938014" y="1515069"/>
                    <a:pt x="1830826" y="1597783"/>
                    <a:pt x="1717333" y="1685350"/>
                  </a:cubicBezTo>
                  <a:cubicBezTo>
                    <a:pt x="1695970" y="1701819"/>
                    <a:pt x="1673902" y="1718868"/>
                    <a:pt x="1651750" y="1736165"/>
                  </a:cubicBezTo>
                  <a:cubicBezTo>
                    <a:pt x="1557297" y="1809961"/>
                    <a:pt x="1472136" y="1874672"/>
                    <a:pt x="1386103" y="1919057"/>
                  </a:cubicBezTo>
                  <a:cubicBezTo>
                    <a:pt x="1302311" y="1962281"/>
                    <a:pt x="1224159" y="1982399"/>
                    <a:pt x="1140118" y="1982399"/>
                  </a:cubicBezTo>
                  <a:cubicBezTo>
                    <a:pt x="992029" y="1982399"/>
                    <a:pt x="866921" y="1949878"/>
                    <a:pt x="757700" y="1882927"/>
                  </a:cubicBezTo>
                  <a:cubicBezTo>
                    <a:pt x="654661" y="1819792"/>
                    <a:pt x="559543" y="1722642"/>
                    <a:pt x="466832" y="1586002"/>
                  </a:cubicBezTo>
                  <a:cubicBezTo>
                    <a:pt x="440616" y="1547383"/>
                    <a:pt x="415188" y="1512497"/>
                    <a:pt x="390589" y="1478773"/>
                  </a:cubicBezTo>
                  <a:cubicBezTo>
                    <a:pt x="292320" y="1344041"/>
                    <a:pt x="248889" y="1279786"/>
                    <a:pt x="248889" y="1169031"/>
                  </a:cubicBezTo>
                  <a:cubicBezTo>
                    <a:pt x="248889" y="1053131"/>
                    <a:pt x="277760" y="938435"/>
                    <a:pt x="334714" y="828136"/>
                  </a:cubicBezTo>
                  <a:cubicBezTo>
                    <a:pt x="390175" y="720740"/>
                    <a:pt x="472972" y="618115"/>
                    <a:pt x="574228" y="531378"/>
                  </a:cubicBezTo>
                  <a:cubicBezTo>
                    <a:pt x="675609" y="444515"/>
                    <a:pt x="796112" y="372835"/>
                    <a:pt x="922672" y="324136"/>
                  </a:cubicBezTo>
                  <a:cubicBezTo>
                    <a:pt x="1050601" y="274898"/>
                    <a:pt x="1185831" y="248889"/>
                    <a:pt x="1313677" y="248889"/>
                  </a:cubicBezTo>
                  <a:moveTo>
                    <a:pt x="1313677" y="0"/>
                  </a:moveTo>
                  <a:cubicBezTo>
                    <a:pt x="661505" y="0"/>
                    <a:pt x="0" y="523372"/>
                    <a:pt x="0" y="1169031"/>
                  </a:cubicBezTo>
                  <a:cubicBezTo>
                    <a:pt x="0" y="1411158"/>
                    <a:pt x="134276" y="1539128"/>
                    <a:pt x="260877" y="1725712"/>
                  </a:cubicBezTo>
                  <a:cubicBezTo>
                    <a:pt x="471852" y="2036698"/>
                    <a:pt x="734927" y="2231288"/>
                    <a:pt x="1140118" y="2231288"/>
                  </a:cubicBezTo>
                  <a:cubicBezTo>
                    <a:pt x="1413356" y="2231288"/>
                    <a:pt x="1605540" y="2088135"/>
                    <a:pt x="1805025" y="1932248"/>
                  </a:cubicBezTo>
                  <a:cubicBezTo>
                    <a:pt x="2078885" y="1718245"/>
                    <a:pt x="2347851" y="1542613"/>
                    <a:pt x="2347851" y="1169031"/>
                  </a:cubicBezTo>
                  <a:cubicBezTo>
                    <a:pt x="2347851" y="523372"/>
                    <a:pt x="1962032" y="0"/>
                    <a:pt x="1313677" y="0"/>
                  </a:cubicBezTo>
                  <a:lnTo>
                    <a:pt x="131367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1B306C-913A-4683-B348-6BA8DAD1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74848" y="2626928"/>
              <a:ext cx="1830205" cy="1739341"/>
            </a:xfrm>
            <a:custGeom>
              <a:avLst/>
              <a:gdLst>
                <a:gd name="connsiteX0" fmla="*/ 1313677 w 2347850"/>
                <a:gd name="connsiteY0" fmla="*/ 207407 h 2231287"/>
                <a:gd name="connsiteX1" fmla="*/ 1661416 w 2347850"/>
                <a:gd name="connsiteY1" fmla="*/ 279958 h 2231287"/>
                <a:gd name="connsiteX2" fmla="*/ 1915033 w 2347850"/>
                <a:gd name="connsiteY2" fmla="*/ 475709 h 2231287"/>
                <a:gd name="connsiteX3" fmla="*/ 2140444 w 2347850"/>
                <a:gd name="connsiteY3" fmla="*/ 1169031 h 2231287"/>
                <a:gd name="connsiteX4" fmla="*/ 2040017 w 2347850"/>
                <a:gd name="connsiteY4" fmla="*/ 1453386 h 2231287"/>
                <a:gd name="connsiteX5" fmla="*/ 1742678 w 2347850"/>
                <a:gd name="connsiteY5" fmla="*/ 1718162 h 2231287"/>
                <a:gd name="connsiteX6" fmla="*/ 1677303 w 2347850"/>
                <a:gd name="connsiteY6" fmla="*/ 1768811 h 2231287"/>
                <a:gd name="connsiteX7" fmla="*/ 1140118 w 2347850"/>
                <a:gd name="connsiteY7" fmla="*/ 2023881 h 2231287"/>
                <a:gd name="connsiteX8" fmla="*/ 432486 w 2347850"/>
                <a:gd name="connsiteY8" fmla="*/ 1609273 h 2231287"/>
                <a:gd name="connsiteX9" fmla="*/ 357072 w 2347850"/>
                <a:gd name="connsiteY9" fmla="*/ 1503205 h 2231287"/>
                <a:gd name="connsiteX10" fmla="*/ 207407 w 2347850"/>
                <a:gd name="connsiteY10" fmla="*/ 1169031 h 2231287"/>
                <a:gd name="connsiteX11" fmla="*/ 297837 w 2347850"/>
                <a:gd name="connsiteY11" fmla="*/ 809137 h 2231287"/>
                <a:gd name="connsiteX12" fmla="*/ 547223 w 2347850"/>
                <a:gd name="connsiteY12" fmla="*/ 499893 h 2231287"/>
                <a:gd name="connsiteX13" fmla="*/ 907780 w 2347850"/>
                <a:gd name="connsiteY13" fmla="*/ 285434 h 2231287"/>
                <a:gd name="connsiteX14" fmla="*/ 1313677 w 2347850"/>
                <a:gd name="connsiteY14" fmla="*/ 207407 h 2231287"/>
                <a:gd name="connsiteX15" fmla="*/ 1313677 w 2347850"/>
                <a:gd name="connsiteY15" fmla="*/ 0 h 2231287"/>
                <a:gd name="connsiteX16" fmla="*/ 0 w 2347850"/>
                <a:gd name="connsiteY16" fmla="*/ 1169031 h 2231287"/>
                <a:gd name="connsiteX17" fmla="*/ 260877 w 2347850"/>
                <a:gd name="connsiteY17" fmla="*/ 1725712 h 2231287"/>
                <a:gd name="connsiteX18" fmla="*/ 1140118 w 2347850"/>
                <a:gd name="connsiteY18" fmla="*/ 2231288 h 2231287"/>
                <a:gd name="connsiteX19" fmla="*/ 1805025 w 2347850"/>
                <a:gd name="connsiteY19" fmla="*/ 1932248 h 2231287"/>
                <a:gd name="connsiteX20" fmla="*/ 2347851 w 2347850"/>
                <a:gd name="connsiteY20" fmla="*/ 1169031 h 2231287"/>
                <a:gd name="connsiteX21" fmla="*/ 1313677 w 2347850"/>
                <a:gd name="connsiteY21" fmla="*/ 0 h 2231287"/>
                <a:gd name="connsiteX22" fmla="*/ 1313677 w 2347850"/>
                <a:gd name="connsiteY22" fmla="*/ 0 h 22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47850" h="2231287">
                  <a:moveTo>
                    <a:pt x="1313677" y="207407"/>
                  </a:moveTo>
                  <a:cubicBezTo>
                    <a:pt x="1440776" y="207407"/>
                    <a:pt x="1557753" y="231840"/>
                    <a:pt x="1661416" y="279958"/>
                  </a:cubicBezTo>
                  <a:cubicBezTo>
                    <a:pt x="1758565" y="325090"/>
                    <a:pt x="1843893" y="390963"/>
                    <a:pt x="1915033" y="475709"/>
                  </a:cubicBezTo>
                  <a:cubicBezTo>
                    <a:pt x="2060384" y="648978"/>
                    <a:pt x="2140444" y="895211"/>
                    <a:pt x="2140444" y="1169031"/>
                  </a:cubicBezTo>
                  <a:cubicBezTo>
                    <a:pt x="2140444" y="1278293"/>
                    <a:pt x="2109457" y="1365985"/>
                    <a:pt x="2040017" y="1453386"/>
                  </a:cubicBezTo>
                  <a:cubicBezTo>
                    <a:pt x="1967383" y="1544811"/>
                    <a:pt x="1858245" y="1629019"/>
                    <a:pt x="1742678" y="1718162"/>
                  </a:cubicBezTo>
                  <a:cubicBezTo>
                    <a:pt x="1721356" y="1734589"/>
                    <a:pt x="1699330" y="1751596"/>
                    <a:pt x="1677303" y="1768811"/>
                  </a:cubicBezTo>
                  <a:cubicBezTo>
                    <a:pt x="1480142" y="1922873"/>
                    <a:pt x="1336242" y="2023881"/>
                    <a:pt x="1140118" y="2023881"/>
                  </a:cubicBezTo>
                  <a:cubicBezTo>
                    <a:pt x="841286" y="2023881"/>
                    <a:pt x="629647" y="1899893"/>
                    <a:pt x="432486" y="1609273"/>
                  </a:cubicBezTo>
                  <a:cubicBezTo>
                    <a:pt x="406684" y="1571235"/>
                    <a:pt x="381464" y="1536639"/>
                    <a:pt x="357072" y="1503205"/>
                  </a:cubicBezTo>
                  <a:cubicBezTo>
                    <a:pt x="255982" y="1364616"/>
                    <a:pt x="207407" y="1292521"/>
                    <a:pt x="207407" y="1169031"/>
                  </a:cubicBezTo>
                  <a:cubicBezTo>
                    <a:pt x="207407" y="1046453"/>
                    <a:pt x="237855" y="925369"/>
                    <a:pt x="297837" y="809137"/>
                  </a:cubicBezTo>
                  <a:cubicBezTo>
                    <a:pt x="356533" y="695437"/>
                    <a:pt x="440450" y="591360"/>
                    <a:pt x="547223" y="499893"/>
                  </a:cubicBezTo>
                  <a:cubicBezTo>
                    <a:pt x="652172" y="409961"/>
                    <a:pt x="776823" y="335792"/>
                    <a:pt x="907780" y="285434"/>
                  </a:cubicBezTo>
                  <a:cubicBezTo>
                    <a:pt x="1042305" y="233624"/>
                    <a:pt x="1178903" y="207407"/>
                    <a:pt x="1313677" y="207407"/>
                  </a:cubicBezTo>
                  <a:moveTo>
                    <a:pt x="1313677" y="0"/>
                  </a:moveTo>
                  <a:cubicBezTo>
                    <a:pt x="661505" y="0"/>
                    <a:pt x="0" y="523372"/>
                    <a:pt x="0" y="1169031"/>
                  </a:cubicBezTo>
                  <a:cubicBezTo>
                    <a:pt x="0" y="1411158"/>
                    <a:pt x="134276" y="1539128"/>
                    <a:pt x="260877" y="1725712"/>
                  </a:cubicBezTo>
                  <a:cubicBezTo>
                    <a:pt x="471852" y="2036698"/>
                    <a:pt x="734927" y="2231288"/>
                    <a:pt x="1140118" y="2231288"/>
                  </a:cubicBezTo>
                  <a:cubicBezTo>
                    <a:pt x="1413356" y="2231288"/>
                    <a:pt x="1605540" y="2088135"/>
                    <a:pt x="1805025" y="1932248"/>
                  </a:cubicBezTo>
                  <a:cubicBezTo>
                    <a:pt x="2078885" y="1718245"/>
                    <a:pt x="2347851" y="1542613"/>
                    <a:pt x="2347851" y="1169031"/>
                  </a:cubicBezTo>
                  <a:cubicBezTo>
                    <a:pt x="2347851" y="523372"/>
                    <a:pt x="1962032" y="0"/>
                    <a:pt x="1313677" y="0"/>
                  </a:cubicBezTo>
                  <a:lnTo>
                    <a:pt x="131367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D24448-8140-4FC5-BB72-4210B1046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998" y="2626928"/>
              <a:ext cx="1835055" cy="1751376"/>
            </a:xfrm>
            <a:custGeom>
              <a:avLst/>
              <a:gdLst>
                <a:gd name="connsiteX0" fmla="*/ 0 w 2360305"/>
                <a:gd name="connsiteY0" fmla="*/ 1176076 h 2262110"/>
                <a:gd name="connsiteX1" fmla="*/ 23022 w 2360305"/>
                <a:gd name="connsiteY1" fmla="*/ 955271 h 2262110"/>
                <a:gd name="connsiteX2" fmla="*/ 92213 w 2360305"/>
                <a:gd name="connsiteY2" fmla="*/ 743715 h 2262110"/>
                <a:gd name="connsiteX3" fmla="*/ 351638 w 2360305"/>
                <a:gd name="connsiteY3" fmla="*/ 384444 h 2262110"/>
                <a:gd name="connsiteX4" fmla="*/ 523662 w 2360305"/>
                <a:gd name="connsiteY4" fmla="*/ 243698 h 2262110"/>
                <a:gd name="connsiteX5" fmla="*/ 715929 w 2360305"/>
                <a:gd name="connsiteY5" fmla="*/ 131946 h 2262110"/>
                <a:gd name="connsiteX6" fmla="*/ 1142731 w 2360305"/>
                <a:gd name="connsiteY6" fmla="*/ 8705 h 2262110"/>
                <a:gd name="connsiteX7" fmla="*/ 1366109 w 2360305"/>
                <a:gd name="connsiteY7" fmla="*/ 2192 h 2262110"/>
                <a:gd name="connsiteX8" fmla="*/ 1587579 w 2360305"/>
                <a:gd name="connsiteY8" fmla="*/ 36581 h 2262110"/>
                <a:gd name="connsiteX9" fmla="*/ 1798304 w 2360305"/>
                <a:gd name="connsiteY9" fmla="*/ 116391 h 2262110"/>
                <a:gd name="connsiteX10" fmla="*/ 1985013 w 2360305"/>
                <a:gd name="connsiteY10" fmla="*/ 243283 h 2262110"/>
                <a:gd name="connsiteX11" fmla="*/ 2134304 w 2360305"/>
                <a:gd name="connsiteY11" fmla="*/ 411407 h 2262110"/>
                <a:gd name="connsiteX12" fmla="*/ 2150399 w 2360305"/>
                <a:gd name="connsiteY12" fmla="*/ 434388 h 2262110"/>
                <a:gd name="connsiteX13" fmla="*/ 2165830 w 2360305"/>
                <a:gd name="connsiteY13" fmla="*/ 457783 h 2262110"/>
                <a:gd name="connsiteX14" fmla="*/ 2180805 w 2360305"/>
                <a:gd name="connsiteY14" fmla="*/ 481428 h 2262110"/>
                <a:gd name="connsiteX15" fmla="*/ 2195241 w 2360305"/>
                <a:gd name="connsiteY15" fmla="*/ 505404 h 2262110"/>
                <a:gd name="connsiteX16" fmla="*/ 2247964 w 2360305"/>
                <a:gd name="connsiteY16" fmla="*/ 604047 h 2262110"/>
                <a:gd name="connsiteX17" fmla="*/ 2320141 w 2360305"/>
                <a:gd name="connsiteY17" fmla="*/ 814773 h 2262110"/>
                <a:gd name="connsiteX18" fmla="*/ 2337066 w 2360305"/>
                <a:gd name="connsiteY18" fmla="*/ 924408 h 2262110"/>
                <a:gd name="connsiteX19" fmla="*/ 2348058 w 2360305"/>
                <a:gd name="connsiteY19" fmla="*/ 1034127 h 2262110"/>
                <a:gd name="connsiteX20" fmla="*/ 2356811 w 2360305"/>
                <a:gd name="connsiteY20" fmla="*/ 1143845 h 2262110"/>
                <a:gd name="connsiteX21" fmla="*/ 2358595 w 2360305"/>
                <a:gd name="connsiteY21" fmla="*/ 1171348 h 2262110"/>
                <a:gd name="connsiteX22" fmla="*/ 2359383 w 2360305"/>
                <a:gd name="connsiteY22" fmla="*/ 1185493 h 2262110"/>
                <a:gd name="connsiteX23" fmla="*/ 2359963 w 2360305"/>
                <a:gd name="connsiteY23" fmla="*/ 1199887 h 2262110"/>
                <a:gd name="connsiteX24" fmla="*/ 2359175 w 2360305"/>
                <a:gd name="connsiteY24" fmla="*/ 1257878 h 2262110"/>
                <a:gd name="connsiteX25" fmla="*/ 2300106 w 2360305"/>
                <a:gd name="connsiteY25" fmla="*/ 1485653 h 2262110"/>
                <a:gd name="connsiteX26" fmla="*/ 2168817 w 2360305"/>
                <a:gd name="connsiteY26" fmla="*/ 1679081 h 2262110"/>
                <a:gd name="connsiteX27" fmla="*/ 2088799 w 2360305"/>
                <a:gd name="connsiteY27" fmla="*/ 1759721 h 2262110"/>
                <a:gd name="connsiteX28" fmla="*/ 2005380 w 2360305"/>
                <a:gd name="connsiteY28" fmla="*/ 1833018 h 2262110"/>
                <a:gd name="connsiteX29" fmla="*/ 1835928 w 2360305"/>
                <a:gd name="connsiteY29" fmla="*/ 1965095 h 2262110"/>
                <a:gd name="connsiteX30" fmla="*/ 1793285 w 2360305"/>
                <a:gd name="connsiteY30" fmla="*/ 1997326 h 2262110"/>
                <a:gd name="connsiteX31" fmla="*/ 1749481 w 2360305"/>
                <a:gd name="connsiteY31" fmla="*/ 2029765 h 2262110"/>
                <a:gd name="connsiteX32" fmla="*/ 1704598 w 2360305"/>
                <a:gd name="connsiteY32" fmla="*/ 2061789 h 2262110"/>
                <a:gd name="connsiteX33" fmla="*/ 1658304 w 2360305"/>
                <a:gd name="connsiteY33" fmla="*/ 2092900 h 2262110"/>
                <a:gd name="connsiteX34" fmla="*/ 1561113 w 2360305"/>
                <a:gd name="connsiteY34" fmla="*/ 2151306 h 2262110"/>
                <a:gd name="connsiteX35" fmla="*/ 1456580 w 2360305"/>
                <a:gd name="connsiteY35" fmla="*/ 2200959 h 2262110"/>
                <a:gd name="connsiteX36" fmla="*/ 1229096 w 2360305"/>
                <a:gd name="connsiteY36" fmla="*/ 2258079 h 2262110"/>
                <a:gd name="connsiteX37" fmla="*/ 1170524 w 2360305"/>
                <a:gd name="connsiteY37" fmla="*/ 2261771 h 2262110"/>
                <a:gd name="connsiteX38" fmla="*/ 1155881 w 2360305"/>
                <a:gd name="connsiteY38" fmla="*/ 2262103 h 2262110"/>
                <a:gd name="connsiteX39" fmla="*/ 1141280 w 2360305"/>
                <a:gd name="connsiteY39" fmla="*/ 2262020 h 2262110"/>
                <a:gd name="connsiteX40" fmla="*/ 1126720 w 2360305"/>
                <a:gd name="connsiteY40" fmla="*/ 2261854 h 2262110"/>
                <a:gd name="connsiteX41" fmla="*/ 1112574 w 2360305"/>
                <a:gd name="connsiteY41" fmla="*/ 2261314 h 2262110"/>
                <a:gd name="connsiteX42" fmla="*/ 999579 w 2360305"/>
                <a:gd name="connsiteY42" fmla="*/ 2252313 h 2262110"/>
                <a:gd name="connsiteX43" fmla="*/ 887289 w 2360305"/>
                <a:gd name="connsiteY43" fmla="*/ 2232485 h 2262110"/>
                <a:gd name="connsiteX44" fmla="*/ 776989 w 2360305"/>
                <a:gd name="connsiteY44" fmla="*/ 2201415 h 2262110"/>
                <a:gd name="connsiteX45" fmla="*/ 565849 w 2360305"/>
                <a:gd name="connsiteY45" fmla="*/ 2107999 h 2262110"/>
                <a:gd name="connsiteX46" fmla="*/ 387893 w 2360305"/>
                <a:gd name="connsiteY46" fmla="*/ 1962565 h 2262110"/>
                <a:gd name="connsiteX47" fmla="*/ 315757 w 2360305"/>
                <a:gd name="connsiteY47" fmla="*/ 1875039 h 2262110"/>
                <a:gd name="connsiteX48" fmla="*/ 252747 w 2360305"/>
                <a:gd name="connsiteY48" fmla="*/ 1782369 h 2262110"/>
                <a:gd name="connsiteX49" fmla="*/ 238021 w 2360305"/>
                <a:gd name="connsiteY49" fmla="*/ 1758766 h 2262110"/>
                <a:gd name="connsiteX50" fmla="*/ 223958 w 2360305"/>
                <a:gd name="connsiteY50" fmla="*/ 1735869 h 2262110"/>
                <a:gd name="connsiteX51" fmla="*/ 196207 w 2360305"/>
                <a:gd name="connsiteY51" fmla="*/ 1691484 h 2262110"/>
                <a:gd name="connsiteX52" fmla="*/ 138714 w 2360305"/>
                <a:gd name="connsiteY52" fmla="*/ 1600805 h 2262110"/>
                <a:gd name="connsiteX53" fmla="*/ 82590 w 2360305"/>
                <a:gd name="connsiteY53" fmla="*/ 1504942 h 2262110"/>
                <a:gd name="connsiteX54" fmla="*/ 57286 w 2360305"/>
                <a:gd name="connsiteY54" fmla="*/ 1454127 h 2262110"/>
                <a:gd name="connsiteX55" fmla="*/ 35799 w 2360305"/>
                <a:gd name="connsiteY55" fmla="*/ 1400947 h 2262110"/>
                <a:gd name="connsiteX56" fmla="*/ 19330 w 2360305"/>
                <a:gd name="connsiteY56" fmla="*/ 1345777 h 2262110"/>
                <a:gd name="connsiteX57" fmla="*/ 13191 w 2360305"/>
                <a:gd name="connsiteY57" fmla="*/ 1317653 h 2262110"/>
                <a:gd name="connsiteX58" fmla="*/ 10495 w 2360305"/>
                <a:gd name="connsiteY58" fmla="*/ 1303549 h 2262110"/>
                <a:gd name="connsiteX59" fmla="*/ 8255 w 2360305"/>
                <a:gd name="connsiteY59" fmla="*/ 1289404 h 2262110"/>
                <a:gd name="connsiteX60" fmla="*/ 0 w 2360305"/>
                <a:gd name="connsiteY60" fmla="*/ 1176076 h 2262110"/>
                <a:gd name="connsiteX61" fmla="*/ 67573 w 2360305"/>
                <a:gd name="connsiteY61" fmla="*/ 1176076 h 2262110"/>
                <a:gd name="connsiteX62" fmla="*/ 79105 w 2360305"/>
                <a:gd name="connsiteY62" fmla="*/ 1275715 h 2262110"/>
                <a:gd name="connsiteX63" fmla="*/ 113161 w 2360305"/>
                <a:gd name="connsiteY63" fmla="*/ 1368924 h 2262110"/>
                <a:gd name="connsiteX64" fmla="*/ 136930 w 2360305"/>
                <a:gd name="connsiteY64" fmla="*/ 1412811 h 2262110"/>
                <a:gd name="connsiteX65" fmla="*/ 164225 w 2360305"/>
                <a:gd name="connsiteY65" fmla="*/ 1455288 h 2262110"/>
                <a:gd name="connsiteX66" fmla="*/ 227277 w 2360305"/>
                <a:gd name="connsiteY66" fmla="*/ 1537380 h 2262110"/>
                <a:gd name="connsiteX67" fmla="*/ 295514 w 2360305"/>
                <a:gd name="connsiteY67" fmla="*/ 1620094 h 2262110"/>
                <a:gd name="connsiteX68" fmla="*/ 329446 w 2360305"/>
                <a:gd name="connsiteY68" fmla="*/ 1663276 h 2262110"/>
                <a:gd name="connsiteX69" fmla="*/ 345748 w 2360305"/>
                <a:gd name="connsiteY69" fmla="*/ 1684473 h 2262110"/>
                <a:gd name="connsiteX70" fmla="*/ 361718 w 2360305"/>
                <a:gd name="connsiteY70" fmla="*/ 1704758 h 2262110"/>
                <a:gd name="connsiteX71" fmla="*/ 498939 w 2360305"/>
                <a:gd name="connsiteY71" fmla="*/ 1854672 h 2262110"/>
                <a:gd name="connsiteX72" fmla="*/ 571905 w 2360305"/>
                <a:gd name="connsiteY72" fmla="*/ 1922121 h 2262110"/>
                <a:gd name="connsiteX73" fmla="*/ 648314 w 2360305"/>
                <a:gd name="connsiteY73" fmla="*/ 1984301 h 2262110"/>
                <a:gd name="connsiteX74" fmla="*/ 819010 w 2360305"/>
                <a:gd name="connsiteY74" fmla="*/ 2082654 h 2262110"/>
                <a:gd name="connsiteX75" fmla="*/ 914500 w 2360305"/>
                <a:gd name="connsiteY75" fmla="*/ 2110446 h 2262110"/>
                <a:gd name="connsiteX76" fmla="*/ 938974 w 2360305"/>
                <a:gd name="connsiteY76" fmla="*/ 2115341 h 2262110"/>
                <a:gd name="connsiteX77" fmla="*/ 963656 w 2360305"/>
                <a:gd name="connsiteY77" fmla="*/ 2119448 h 2262110"/>
                <a:gd name="connsiteX78" fmla="*/ 1013475 w 2360305"/>
                <a:gd name="connsiteY78" fmla="*/ 2125338 h 2262110"/>
                <a:gd name="connsiteX79" fmla="*/ 1038530 w 2360305"/>
                <a:gd name="connsiteY79" fmla="*/ 2127246 h 2262110"/>
                <a:gd name="connsiteX80" fmla="*/ 1063668 w 2360305"/>
                <a:gd name="connsiteY80" fmla="*/ 2128574 h 2262110"/>
                <a:gd name="connsiteX81" fmla="*/ 1088888 w 2360305"/>
                <a:gd name="connsiteY81" fmla="*/ 2129155 h 2262110"/>
                <a:gd name="connsiteX82" fmla="*/ 1114151 w 2360305"/>
                <a:gd name="connsiteY82" fmla="*/ 2129030 h 2262110"/>
                <a:gd name="connsiteX83" fmla="*/ 1126803 w 2360305"/>
                <a:gd name="connsiteY83" fmla="*/ 2128906 h 2262110"/>
                <a:gd name="connsiteX84" fmla="*/ 1138998 w 2360305"/>
                <a:gd name="connsiteY84" fmla="*/ 2128366 h 2262110"/>
                <a:gd name="connsiteX85" fmla="*/ 1151152 w 2360305"/>
                <a:gd name="connsiteY85" fmla="*/ 2127744 h 2262110"/>
                <a:gd name="connsiteX86" fmla="*/ 1163265 w 2360305"/>
                <a:gd name="connsiteY86" fmla="*/ 2126749 h 2262110"/>
                <a:gd name="connsiteX87" fmla="*/ 1211300 w 2360305"/>
                <a:gd name="connsiteY87" fmla="*/ 2120817 h 2262110"/>
                <a:gd name="connsiteX88" fmla="*/ 1394275 w 2360305"/>
                <a:gd name="connsiteY88" fmla="*/ 2060752 h 2262110"/>
                <a:gd name="connsiteX89" fmla="*/ 1563312 w 2360305"/>
                <a:gd name="connsiteY89" fmla="*/ 1955430 h 2262110"/>
                <a:gd name="connsiteX90" fmla="*/ 1604296 w 2360305"/>
                <a:gd name="connsiteY90" fmla="*/ 1924485 h 2262110"/>
                <a:gd name="connsiteX91" fmla="*/ 1645279 w 2360305"/>
                <a:gd name="connsiteY91" fmla="*/ 1892503 h 2262110"/>
                <a:gd name="connsiteX92" fmla="*/ 1728284 w 2360305"/>
                <a:gd name="connsiteY92" fmla="*/ 1826132 h 2262110"/>
                <a:gd name="connsiteX93" fmla="*/ 1898897 w 2360305"/>
                <a:gd name="connsiteY93" fmla="*/ 1697664 h 2262110"/>
                <a:gd name="connsiteX94" fmla="*/ 2057854 w 2360305"/>
                <a:gd name="connsiteY94" fmla="*/ 1569901 h 2262110"/>
                <a:gd name="connsiteX95" fmla="*/ 2184953 w 2360305"/>
                <a:gd name="connsiteY95" fmla="*/ 1423472 h 2262110"/>
                <a:gd name="connsiteX96" fmla="*/ 2228260 w 2360305"/>
                <a:gd name="connsiteY96" fmla="*/ 1338352 h 2262110"/>
                <a:gd name="connsiteX97" fmla="*/ 2254642 w 2360305"/>
                <a:gd name="connsiteY97" fmla="*/ 1245350 h 2262110"/>
                <a:gd name="connsiteX98" fmla="*/ 2261943 w 2360305"/>
                <a:gd name="connsiteY98" fmla="*/ 1196568 h 2262110"/>
                <a:gd name="connsiteX99" fmla="*/ 2263146 w 2360305"/>
                <a:gd name="connsiteY99" fmla="*/ 1184207 h 2262110"/>
                <a:gd name="connsiteX100" fmla="*/ 2264058 w 2360305"/>
                <a:gd name="connsiteY100" fmla="*/ 1171596 h 2262110"/>
                <a:gd name="connsiteX101" fmla="*/ 2265386 w 2360305"/>
                <a:gd name="connsiteY101" fmla="*/ 1145546 h 2262110"/>
                <a:gd name="connsiteX102" fmla="*/ 2263104 w 2360305"/>
                <a:gd name="connsiteY102" fmla="*/ 1041386 h 2262110"/>
                <a:gd name="connsiteX103" fmla="*/ 2248461 w 2360305"/>
                <a:gd name="connsiteY103" fmla="*/ 938512 h 2262110"/>
                <a:gd name="connsiteX104" fmla="*/ 2223614 w 2360305"/>
                <a:gd name="connsiteY104" fmla="*/ 838127 h 2262110"/>
                <a:gd name="connsiteX105" fmla="*/ 2159442 w 2360305"/>
                <a:gd name="connsiteY105" fmla="*/ 643371 h 2262110"/>
                <a:gd name="connsiteX106" fmla="*/ 2115721 w 2360305"/>
                <a:gd name="connsiteY106" fmla="*/ 550909 h 2262110"/>
                <a:gd name="connsiteX107" fmla="*/ 2102986 w 2360305"/>
                <a:gd name="connsiteY107" fmla="*/ 528758 h 2262110"/>
                <a:gd name="connsiteX108" fmla="*/ 2089587 w 2360305"/>
                <a:gd name="connsiteY108" fmla="*/ 507022 h 2262110"/>
                <a:gd name="connsiteX109" fmla="*/ 2075401 w 2360305"/>
                <a:gd name="connsiteY109" fmla="*/ 485783 h 2262110"/>
                <a:gd name="connsiteX110" fmla="*/ 2060592 w 2360305"/>
                <a:gd name="connsiteY110" fmla="*/ 465001 h 2262110"/>
                <a:gd name="connsiteX111" fmla="*/ 1920384 w 2360305"/>
                <a:gd name="connsiteY111" fmla="*/ 318696 h 2262110"/>
                <a:gd name="connsiteX112" fmla="*/ 1751596 w 2360305"/>
                <a:gd name="connsiteY112" fmla="*/ 208438 h 2262110"/>
                <a:gd name="connsiteX113" fmla="*/ 1561653 w 2360305"/>
                <a:gd name="connsiteY113" fmla="*/ 139206 h 2262110"/>
                <a:gd name="connsiteX114" fmla="*/ 1360094 w 2360305"/>
                <a:gd name="connsiteY114" fmla="*/ 110501 h 2262110"/>
                <a:gd name="connsiteX115" fmla="*/ 1155840 w 2360305"/>
                <a:gd name="connsiteY115" fmla="*/ 117801 h 2262110"/>
                <a:gd name="connsiteX116" fmla="*/ 955360 w 2360305"/>
                <a:gd name="connsiteY116" fmla="*/ 159946 h 2262110"/>
                <a:gd name="connsiteX117" fmla="*/ 763591 w 2360305"/>
                <a:gd name="connsiteY117" fmla="*/ 233286 h 2262110"/>
                <a:gd name="connsiteX118" fmla="*/ 420912 w 2360305"/>
                <a:gd name="connsiteY118" fmla="*/ 458613 h 2262110"/>
                <a:gd name="connsiteX119" fmla="*/ 280830 w 2360305"/>
                <a:gd name="connsiteY119" fmla="*/ 608983 h 2262110"/>
                <a:gd name="connsiteX120" fmla="*/ 170074 w 2360305"/>
                <a:gd name="connsiteY120" fmla="*/ 781671 h 2262110"/>
                <a:gd name="connsiteX121" fmla="*/ 94910 w 2360305"/>
                <a:gd name="connsiteY121" fmla="*/ 972568 h 2262110"/>
                <a:gd name="connsiteX122" fmla="*/ 67573 w 2360305"/>
                <a:gd name="connsiteY122" fmla="*/ 1176076 h 226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360305" h="2262110">
                  <a:moveTo>
                    <a:pt x="0" y="1176076"/>
                  </a:moveTo>
                  <a:cubicBezTo>
                    <a:pt x="207" y="1102032"/>
                    <a:pt x="7923" y="1027988"/>
                    <a:pt x="23022" y="955271"/>
                  </a:cubicBezTo>
                  <a:cubicBezTo>
                    <a:pt x="38080" y="882595"/>
                    <a:pt x="61144" y="811330"/>
                    <a:pt x="92213" y="743715"/>
                  </a:cubicBezTo>
                  <a:cubicBezTo>
                    <a:pt x="154643" y="608486"/>
                    <a:pt x="245114" y="487484"/>
                    <a:pt x="351638" y="384444"/>
                  </a:cubicBezTo>
                  <a:cubicBezTo>
                    <a:pt x="405025" y="332924"/>
                    <a:pt x="462726" y="285926"/>
                    <a:pt x="523662" y="243698"/>
                  </a:cubicBezTo>
                  <a:cubicBezTo>
                    <a:pt x="584681" y="201511"/>
                    <a:pt x="648895" y="163929"/>
                    <a:pt x="715929" y="131946"/>
                  </a:cubicBezTo>
                  <a:cubicBezTo>
                    <a:pt x="850163" y="68438"/>
                    <a:pt x="994684" y="26459"/>
                    <a:pt x="1142731" y="8705"/>
                  </a:cubicBezTo>
                  <a:cubicBezTo>
                    <a:pt x="1216734" y="-48"/>
                    <a:pt x="1291816" y="-2163"/>
                    <a:pt x="1366109" y="2192"/>
                  </a:cubicBezTo>
                  <a:cubicBezTo>
                    <a:pt x="1440527" y="6714"/>
                    <a:pt x="1514903" y="17789"/>
                    <a:pt x="1587579" y="36581"/>
                  </a:cubicBezTo>
                  <a:cubicBezTo>
                    <a:pt x="1660254" y="55330"/>
                    <a:pt x="1731229" y="81878"/>
                    <a:pt x="1798304" y="116391"/>
                  </a:cubicBezTo>
                  <a:cubicBezTo>
                    <a:pt x="1865297" y="150903"/>
                    <a:pt x="1928722" y="193090"/>
                    <a:pt x="1985013" y="243283"/>
                  </a:cubicBezTo>
                  <a:cubicBezTo>
                    <a:pt x="2041344" y="293434"/>
                    <a:pt x="2090873" y="350554"/>
                    <a:pt x="2134304" y="411407"/>
                  </a:cubicBezTo>
                  <a:lnTo>
                    <a:pt x="2150399" y="434388"/>
                  </a:lnTo>
                  <a:lnTo>
                    <a:pt x="2165830" y="457783"/>
                  </a:lnTo>
                  <a:cubicBezTo>
                    <a:pt x="2170808" y="465665"/>
                    <a:pt x="2175910" y="473505"/>
                    <a:pt x="2180805" y="481428"/>
                  </a:cubicBezTo>
                  <a:lnTo>
                    <a:pt x="2195241" y="505404"/>
                  </a:lnTo>
                  <a:cubicBezTo>
                    <a:pt x="2214115" y="537594"/>
                    <a:pt x="2231910" y="570406"/>
                    <a:pt x="2247964" y="604047"/>
                  </a:cubicBezTo>
                  <a:cubicBezTo>
                    <a:pt x="2280153" y="671330"/>
                    <a:pt x="2304959" y="742139"/>
                    <a:pt x="2320141" y="814773"/>
                  </a:cubicBezTo>
                  <a:cubicBezTo>
                    <a:pt x="2327691" y="851111"/>
                    <a:pt x="2332959" y="887739"/>
                    <a:pt x="2337066" y="924408"/>
                  </a:cubicBezTo>
                  <a:cubicBezTo>
                    <a:pt x="2341255" y="961037"/>
                    <a:pt x="2344615" y="997623"/>
                    <a:pt x="2348058" y="1034127"/>
                  </a:cubicBezTo>
                  <a:cubicBezTo>
                    <a:pt x="2351336" y="1070672"/>
                    <a:pt x="2354239" y="1107217"/>
                    <a:pt x="2356811" y="1143845"/>
                  </a:cubicBezTo>
                  <a:lnTo>
                    <a:pt x="2358595" y="1171348"/>
                  </a:lnTo>
                  <a:cubicBezTo>
                    <a:pt x="2358926" y="1175869"/>
                    <a:pt x="2359134" y="1180722"/>
                    <a:pt x="2359383" y="1185493"/>
                  </a:cubicBezTo>
                  <a:cubicBezTo>
                    <a:pt x="2359632" y="1190263"/>
                    <a:pt x="2359881" y="1195075"/>
                    <a:pt x="2359963" y="1199887"/>
                  </a:cubicBezTo>
                  <a:cubicBezTo>
                    <a:pt x="2360586" y="1219093"/>
                    <a:pt x="2360378" y="1238465"/>
                    <a:pt x="2359175" y="1257878"/>
                  </a:cubicBezTo>
                  <a:cubicBezTo>
                    <a:pt x="2354695" y="1335573"/>
                    <a:pt x="2333830" y="1413848"/>
                    <a:pt x="2300106" y="1485653"/>
                  </a:cubicBezTo>
                  <a:cubicBezTo>
                    <a:pt x="2266464" y="1557664"/>
                    <a:pt x="2220088" y="1622293"/>
                    <a:pt x="2168817" y="1679081"/>
                  </a:cubicBezTo>
                  <a:cubicBezTo>
                    <a:pt x="2143181" y="1707578"/>
                    <a:pt x="2116260" y="1734292"/>
                    <a:pt x="2088799" y="1759721"/>
                  </a:cubicBezTo>
                  <a:cubicBezTo>
                    <a:pt x="2061338" y="1785149"/>
                    <a:pt x="2033504" y="1809623"/>
                    <a:pt x="2005380" y="1833018"/>
                  </a:cubicBezTo>
                  <a:cubicBezTo>
                    <a:pt x="1949256" y="1880017"/>
                    <a:pt x="1891887" y="1922867"/>
                    <a:pt x="1835928" y="1965095"/>
                  </a:cubicBezTo>
                  <a:lnTo>
                    <a:pt x="1793285" y="1997326"/>
                  </a:lnTo>
                  <a:cubicBezTo>
                    <a:pt x="1778850" y="2008153"/>
                    <a:pt x="1764290" y="2019063"/>
                    <a:pt x="1749481" y="2029765"/>
                  </a:cubicBezTo>
                  <a:cubicBezTo>
                    <a:pt x="1734713" y="2040509"/>
                    <a:pt x="1719780" y="2051211"/>
                    <a:pt x="1704598" y="2061789"/>
                  </a:cubicBezTo>
                  <a:cubicBezTo>
                    <a:pt x="1689374" y="2072283"/>
                    <a:pt x="1674026" y="2082695"/>
                    <a:pt x="1658304" y="2092900"/>
                  </a:cubicBezTo>
                  <a:cubicBezTo>
                    <a:pt x="1627028" y="2113350"/>
                    <a:pt x="1594755" y="2133178"/>
                    <a:pt x="1561113" y="2151306"/>
                  </a:cubicBezTo>
                  <a:cubicBezTo>
                    <a:pt x="1527513" y="2169516"/>
                    <a:pt x="1492752" y="2186440"/>
                    <a:pt x="1456580" y="2200959"/>
                  </a:cubicBezTo>
                  <a:cubicBezTo>
                    <a:pt x="1384568" y="2230411"/>
                    <a:pt x="1307205" y="2250280"/>
                    <a:pt x="1229096" y="2258079"/>
                  </a:cubicBezTo>
                  <a:cubicBezTo>
                    <a:pt x="1209558" y="2259946"/>
                    <a:pt x="1190020" y="2261356"/>
                    <a:pt x="1170524" y="2261771"/>
                  </a:cubicBezTo>
                  <a:lnTo>
                    <a:pt x="1155881" y="2262103"/>
                  </a:lnTo>
                  <a:cubicBezTo>
                    <a:pt x="1151028" y="2262144"/>
                    <a:pt x="1146133" y="2262020"/>
                    <a:pt x="1141280" y="2262020"/>
                  </a:cubicBezTo>
                  <a:lnTo>
                    <a:pt x="1126720" y="2261854"/>
                  </a:lnTo>
                  <a:lnTo>
                    <a:pt x="1112574" y="2261314"/>
                  </a:lnTo>
                  <a:cubicBezTo>
                    <a:pt x="1074909" y="2260112"/>
                    <a:pt x="1037161" y="2257125"/>
                    <a:pt x="999579" y="2252313"/>
                  </a:cubicBezTo>
                  <a:cubicBezTo>
                    <a:pt x="961955" y="2247750"/>
                    <a:pt x="924414" y="2241196"/>
                    <a:pt x="887289" y="2232485"/>
                  </a:cubicBezTo>
                  <a:cubicBezTo>
                    <a:pt x="850204" y="2223691"/>
                    <a:pt x="813410" y="2213279"/>
                    <a:pt x="776989" y="2201415"/>
                  </a:cubicBezTo>
                  <a:cubicBezTo>
                    <a:pt x="704272" y="2177481"/>
                    <a:pt x="632385" y="2147697"/>
                    <a:pt x="565849" y="2107999"/>
                  </a:cubicBezTo>
                  <a:cubicBezTo>
                    <a:pt x="499271" y="2068384"/>
                    <a:pt x="439828" y="2018150"/>
                    <a:pt x="387893" y="1962565"/>
                  </a:cubicBezTo>
                  <a:cubicBezTo>
                    <a:pt x="361801" y="1934814"/>
                    <a:pt x="338074" y="1905279"/>
                    <a:pt x="315757" y="1875039"/>
                  </a:cubicBezTo>
                  <a:cubicBezTo>
                    <a:pt x="293564" y="1844675"/>
                    <a:pt x="272450" y="1813854"/>
                    <a:pt x="252747" y="1782369"/>
                  </a:cubicBezTo>
                  <a:cubicBezTo>
                    <a:pt x="247686" y="1774571"/>
                    <a:pt x="242915" y="1766648"/>
                    <a:pt x="238021" y="1758766"/>
                  </a:cubicBezTo>
                  <a:lnTo>
                    <a:pt x="223958" y="1735869"/>
                  </a:lnTo>
                  <a:cubicBezTo>
                    <a:pt x="214957" y="1721060"/>
                    <a:pt x="205624" y="1706376"/>
                    <a:pt x="196207" y="1691484"/>
                  </a:cubicBezTo>
                  <a:lnTo>
                    <a:pt x="138714" y="1600805"/>
                  </a:lnTo>
                  <a:cubicBezTo>
                    <a:pt x="119425" y="1569901"/>
                    <a:pt x="100385" y="1538085"/>
                    <a:pt x="82590" y="1504942"/>
                  </a:cubicBezTo>
                  <a:cubicBezTo>
                    <a:pt x="73713" y="1488349"/>
                    <a:pt x="65126" y="1471466"/>
                    <a:pt x="57286" y="1454127"/>
                  </a:cubicBezTo>
                  <a:cubicBezTo>
                    <a:pt x="49487" y="1436746"/>
                    <a:pt x="42228" y="1419033"/>
                    <a:pt x="35799" y="1400947"/>
                  </a:cubicBezTo>
                  <a:cubicBezTo>
                    <a:pt x="29493" y="1382820"/>
                    <a:pt x="23893" y="1364444"/>
                    <a:pt x="19330" y="1345777"/>
                  </a:cubicBezTo>
                  <a:cubicBezTo>
                    <a:pt x="17173" y="1336444"/>
                    <a:pt x="14975" y="1327069"/>
                    <a:pt x="13191" y="1317653"/>
                  </a:cubicBezTo>
                  <a:lnTo>
                    <a:pt x="10495" y="1303549"/>
                  </a:lnTo>
                  <a:lnTo>
                    <a:pt x="8255" y="1289404"/>
                  </a:lnTo>
                  <a:cubicBezTo>
                    <a:pt x="2447" y="1251656"/>
                    <a:pt x="0" y="1213700"/>
                    <a:pt x="0" y="1176076"/>
                  </a:cubicBezTo>
                  <a:close/>
                  <a:moveTo>
                    <a:pt x="67573" y="1176076"/>
                  </a:moveTo>
                  <a:cubicBezTo>
                    <a:pt x="67947" y="1209842"/>
                    <a:pt x="71265" y="1243359"/>
                    <a:pt x="79105" y="1275715"/>
                  </a:cubicBezTo>
                  <a:cubicBezTo>
                    <a:pt x="86821" y="1308112"/>
                    <a:pt x="98809" y="1339099"/>
                    <a:pt x="113161" y="1368924"/>
                  </a:cubicBezTo>
                  <a:cubicBezTo>
                    <a:pt x="120421" y="1383816"/>
                    <a:pt x="128468" y="1398417"/>
                    <a:pt x="136930" y="1412811"/>
                  </a:cubicBezTo>
                  <a:cubicBezTo>
                    <a:pt x="145517" y="1427164"/>
                    <a:pt x="154684" y="1441309"/>
                    <a:pt x="164225" y="1455288"/>
                  </a:cubicBezTo>
                  <a:cubicBezTo>
                    <a:pt x="183555" y="1483164"/>
                    <a:pt x="205043" y="1510210"/>
                    <a:pt x="227277" y="1537380"/>
                  </a:cubicBezTo>
                  <a:cubicBezTo>
                    <a:pt x="249511" y="1564592"/>
                    <a:pt x="272741" y="1591804"/>
                    <a:pt x="295514" y="1620094"/>
                  </a:cubicBezTo>
                  <a:cubicBezTo>
                    <a:pt x="306921" y="1634198"/>
                    <a:pt x="318204" y="1648633"/>
                    <a:pt x="329446" y="1663276"/>
                  </a:cubicBezTo>
                  <a:lnTo>
                    <a:pt x="345748" y="1684473"/>
                  </a:lnTo>
                  <a:cubicBezTo>
                    <a:pt x="351099" y="1691235"/>
                    <a:pt x="356201" y="1698162"/>
                    <a:pt x="361718" y="1704758"/>
                  </a:cubicBezTo>
                  <a:cubicBezTo>
                    <a:pt x="404776" y="1758435"/>
                    <a:pt x="451484" y="1807839"/>
                    <a:pt x="498939" y="1854672"/>
                  </a:cubicBezTo>
                  <a:cubicBezTo>
                    <a:pt x="522791" y="1877984"/>
                    <a:pt x="547058" y="1900509"/>
                    <a:pt x="571905" y="1922121"/>
                  </a:cubicBezTo>
                  <a:cubicBezTo>
                    <a:pt x="596752" y="1943732"/>
                    <a:pt x="622056" y="1964639"/>
                    <a:pt x="648314" y="1984301"/>
                  </a:cubicBezTo>
                  <a:cubicBezTo>
                    <a:pt x="700622" y="2023709"/>
                    <a:pt x="757037" y="2058926"/>
                    <a:pt x="819010" y="2082654"/>
                  </a:cubicBezTo>
                  <a:cubicBezTo>
                    <a:pt x="849914" y="2094518"/>
                    <a:pt x="881937" y="2103602"/>
                    <a:pt x="914500" y="2110446"/>
                  </a:cubicBezTo>
                  <a:cubicBezTo>
                    <a:pt x="922672" y="2112064"/>
                    <a:pt x="930761" y="2113931"/>
                    <a:pt x="938974" y="2115341"/>
                  </a:cubicBezTo>
                  <a:lnTo>
                    <a:pt x="963656" y="2119448"/>
                  </a:lnTo>
                  <a:cubicBezTo>
                    <a:pt x="980207" y="2121646"/>
                    <a:pt x="996758" y="2123969"/>
                    <a:pt x="1013475" y="2125338"/>
                  </a:cubicBezTo>
                  <a:cubicBezTo>
                    <a:pt x="1021813" y="2126127"/>
                    <a:pt x="1030151" y="2126873"/>
                    <a:pt x="1038530" y="2127246"/>
                  </a:cubicBezTo>
                  <a:cubicBezTo>
                    <a:pt x="1046909" y="2127661"/>
                    <a:pt x="1055247" y="2128325"/>
                    <a:pt x="1063668" y="2128574"/>
                  </a:cubicBezTo>
                  <a:lnTo>
                    <a:pt x="1088888" y="2129155"/>
                  </a:lnTo>
                  <a:cubicBezTo>
                    <a:pt x="1097268" y="2129362"/>
                    <a:pt x="1105730" y="2129072"/>
                    <a:pt x="1114151" y="2129030"/>
                  </a:cubicBezTo>
                  <a:lnTo>
                    <a:pt x="1126803" y="2128906"/>
                  </a:lnTo>
                  <a:cubicBezTo>
                    <a:pt x="1130909" y="2128781"/>
                    <a:pt x="1134933" y="2128532"/>
                    <a:pt x="1138998" y="2128366"/>
                  </a:cubicBezTo>
                  <a:cubicBezTo>
                    <a:pt x="1143063" y="2128159"/>
                    <a:pt x="1147128" y="2128034"/>
                    <a:pt x="1151152" y="2127744"/>
                  </a:cubicBezTo>
                  <a:lnTo>
                    <a:pt x="1163265" y="2126749"/>
                  </a:lnTo>
                  <a:cubicBezTo>
                    <a:pt x="1179401" y="2125463"/>
                    <a:pt x="1195413" y="2123306"/>
                    <a:pt x="1211300" y="2120817"/>
                  </a:cubicBezTo>
                  <a:cubicBezTo>
                    <a:pt x="1274891" y="2110281"/>
                    <a:pt x="1336035" y="2089664"/>
                    <a:pt x="1394275" y="2060752"/>
                  </a:cubicBezTo>
                  <a:cubicBezTo>
                    <a:pt x="1452722" y="2032171"/>
                    <a:pt x="1508349" y="1995584"/>
                    <a:pt x="1563312" y="1955430"/>
                  </a:cubicBezTo>
                  <a:cubicBezTo>
                    <a:pt x="1577042" y="1945433"/>
                    <a:pt x="1590690" y="1935021"/>
                    <a:pt x="1604296" y="1924485"/>
                  </a:cubicBezTo>
                  <a:cubicBezTo>
                    <a:pt x="1617984" y="1913990"/>
                    <a:pt x="1631632" y="1903329"/>
                    <a:pt x="1645279" y="1892503"/>
                  </a:cubicBezTo>
                  <a:lnTo>
                    <a:pt x="1728284" y="1826132"/>
                  </a:lnTo>
                  <a:cubicBezTo>
                    <a:pt x="1785238" y="1780959"/>
                    <a:pt x="1842731" y="1738897"/>
                    <a:pt x="1898897" y="1697664"/>
                  </a:cubicBezTo>
                  <a:cubicBezTo>
                    <a:pt x="1955021" y="1656432"/>
                    <a:pt x="2009030" y="1614784"/>
                    <a:pt x="2057854" y="1569901"/>
                  </a:cubicBezTo>
                  <a:cubicBezTo>
                    <a:pt x="2106678" y="1525101"/>
                    <a:pt x="2150772" y="1477356"/>
                    <a:pt x="2184953" y="1423472"/>
                  </a:cubicBezTo>
                  <a:cubicBezTo>
                    <a:pt x="2202044" y="1396550"/>
                    <a:pt x="2216645" y="1368177"/>
                    <a:pt x="2228260" y="1338352"/>
                  </a:cubicBezTo>
                  <a:cubicBezTo>
                    <a:pt x="2239958" y="1308568"/>
                    <a:pt x="2248378" y="1277374"/>
                    <a:pt x="2254642" y="1245350"/>
                  </a:cubicBezTo>
                  <a:cubicBezTo>
                    <a:pt x="2257753" y="1229339"/>
                    <a:pt x="2260242" y="1213036"/>
                    <a:pt x="2261943" y="1196568"/>
                  </a:cubicBezTo>
                  <a:cubicBezTo>
                    <a:pt x="2262441" y="1192462"/>
                    <a:pt x="2262772" y="1188313"/>
                    <a:pt x="2263146" y="1184207"/>
                  </a:cubicBezTo>
                  <a:cubicBezTo>
                    <a:pt x="2263478" y="1180059"/>
                    <a:pt x="2263893" y="1175993"/>
                    <a:pt x="2264058" y="1171596"/>
                  </a:cubicBezTo>
                  <a:lnTo>
                    <a:pt x="2265386" y="1145546"/>
                  </a:lnTo>
                  <a:cubicBezTo>
                    <a:pt x="2266589" y="1110785"/>
                    <a:pt x="2265842" y="1075982"/>
                    <a:pt x="2263104" y="1041386"/>
                  </a:cubicBezTo>
                  <a:cubicBezTo>
                    <a:pt x="2260449" y="1006749"/>
                    <a:pt x="2255347" y="972402"/>
                    <a:pt x="2248461" y="938512"/>
                  </a:cubicBezTo>
                  <a:cubicBezTo>
                    <a:pt x="2241492" y="904622"/>
                    <a:pt x="2232781" y="871188"/>
                    <a:pt x="2223614" y="838127"/>
                  </a:cubicBezTo>
                  <a:cubicBezTo>
                    <a:pt x="2205321" y="771964"/>
                    <a:pt x="2185119" y="706672"/>
                    <a:pt x="2159442" y="643371"/>
                  </a:cubicBezTo>
                  <a:cubicBezTo>
                    <a:pt x="2146583" y="611763"/>
                    <a:pt x="2132230" y="580734"/>
                    <a:pt x="2115721" y="550909"/>
                  </a:cubicBezTo>
                  <a:cubicBezTo>
                    <a:pt x="2111697" y="543401"/>
                    <a:pt x="2107258" y="536100"/>
                    <a:pt x="2102986" y="528758"/>
                  </a:cubicBezTo>
                  <a:cubicBezTo>
                    <a:pt x="2098589" y="521457"/>
                    <a:pt x="2094026" y="514281"/>
                    <a:pt x="2089587" y="507022"/>
                  </a:cubicBezTo>
                  <a:lnTo>
                    <a:pt x="2075401" y="485783"/>
                  </a:lnTo>
                  <a:lnTo>
                    <a:pt x="2060592" y="465001"/>
                  </a:lnTo>
                  <a:cubicBezTo>
                    <a:pt x="2020064" y="410370"/>
                    <a:pt x="1972485" y="361505"/>
                    <a:pt x="1920384" y="318696"/>
                  </a:cubicBezTo>
                  <a:cubicBezTo>
                    <a:pt x="1868408" y="275763"/>
                    <a:pt x="1811952" y="238429"/>
                    <a:pt x="1751596" y="208438"/>
                  </a:cubicBezTo>
                  <a:cubicBezTo>
                    <a:pt x="1691282" y="178364"/>
                    <a:pt x="1627442" y="155301"/>
                    <a:pt x="1561653" y="139206"/>
                  </a:cubicBezTo>
                  <a:cubicBezTo>
                    <a:pt x="1495863" y="123069"/>
                    <a:pt x="1428248" y="113778"/>
                    <a:pt x="1360094" y="110501"/>
                  </a:cubicBezTo>
                  <a:cubicBezTo>
                    <a:pt x="1291816" y="107058"/>
                    <a:pt x="1223620" y="109339"/>
                    <a:pt x="1155840" y="117801"/>
                  </a:cubicBezTo>
                  <a:cubicBezTo>
                    <a:pt x="1088100" y="126305"/>
                    <a:pt x="1020983" y="140533"/>
                    <a:pt x="955360" y="159946"/>
                  </a:cubicBezTo>
                  <a:cubicBezTo>
                    <a:pt x="889694" y="179277"/>
                    <a:pt x="825647" y="204290"/>
                    <a:pt x="763591" y="233286"/>
                  </a:cubicBezTo>
                  <a:cubicBezTo>
                    <a:pt x="639105" y="290655"/>
                    <a:pt x="522874" y="366732"/>
                    <a:pt x="420912" y="458613"/>
                  </a:cubicBezTo>
                  <a:cubicBezTo>
                    <a:pt x="370098" y="504699"/>
                    <a:pt x="323016" y="554974"/>
                    <a:pt x="280830" y="608983"/>
                  </a:cubicBezTo>
                  <a:cubicBezTo>
                    <a:pt x="238560" y="662909"/>
                    <a:pt x="201268" y="720734"/>
                    <a:pt x="170074" y="781671"/>
                  </a:cubicBezTo>
                  <a:cubicBezTo>
                    <a:pt x="138880" y="842565"/>
                    <a:pt x="112913" y="906322"/>
                    <a:pt x="94910" y="972568"/>
                  </a:cubicBezTo>
                  <a:cubicBezTo>
                    <a:pt x="76907" y="1038648"/>
                    <a:pt x="67532" y="1107342"/>
                    <a:pt x="67573" y="11760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3B6306-FE6A-4A49-9332-465E6ECC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1914" y="2568561"/>
              <a:ext cx="1856074" cy="1856075"/>
            </a:xfrm>
            <a:custGeom>
              <a:avLst/>
              <a:gdLst>
                <a:gd name="connsiteX0" fmla="*/ 1190518 w 2381036"/>
                <a:gd name="connsiteY0" fmla="*/ 0 h 2381036"/>
                <a:gd name="connsiteX1" fmla="*/ 0 w 2381036"/>
                <a:gd name="connsiteY1" fmla="*/ 1190518 h 2381036"/>
                <a:gd name="connsiteX2" fmla="*/ 1190518 w 2381036"/>
                <a:gd name="connsiteY2" fmla="*/ 2381036 h 2381036"/>
                <a:gd name="connsiteX3" fmla="*/ 2381036 w 2381036"/>
                <a:gd name="connsiteY3" fmla="*/ 1190518 h 2381036"/>
                <a:gd name="connsiteX4" fmla="*/ 1190518 w 2381036"/>
                <a:gd name="connsiteY4" fmla="*/ 0 h 2381036"/>
                <a:gd name="connsiteX5" fmla="*/ 2143804 w 2381036"/>
                <a:gd name="connsiteY5" fmla="*/ 573647 h 2381036"/>
                <a:gd name="connsiteX6" fmla="*/ 2168693 w 2381036"/>
                <a:gd name="connsiteY6" fmla="*/ 623176 h 2381036"/>
                <a:gd name="connsiteX7" fmla="*/ 2191051 w 2381036"/>
                <a:gd name="connsiteY7" fmla="*/ 673783 h 2381036"/>
                <a:gd name="connsiteX8" fmla="*/ 2258085 w 2381036"/>
                <a:gd name="connsiteY8" fmla="*/ 884883 h 2381036"/>
                <a:gd name="connsiteX9" fmla="*/ 2291436 w 2381036"/>
                <a:gd name="connsiteY9" fmla="*/ 1104029 h 2381036"/>
                <a:gd name="connsiteX10" fmla="*/ 2296912 w 2381036"/>
                <a:gd name="connsiteY10" fmla="*/ 1214702 h 2381036"/>
                <a:gd name="connsiteX11" fmla="*/ 2297161 w 2381036"/>
                <a:gd name="connsiteY11" fmla="*/ 1234571 h 2381036"/>
                <a:gd name="connsiteX12" fmla="*/ 2297202 w 2381036"/>
                <a:gd name="connsiteY12" fmla="*/ 1242494 h 2381036"/>
                <a:gd name="connsiteX13" fmla="*/ 2297078 w 2381036"/>
                <a:gd name="connsiteY13" fmla="*/ 1267549 h 2381036"/>
                <a:gd name="connsiteX14" fmla="*/ 2297036 w 2381036"/>
                <a:gd name="connsiteY14" fmla="*/ 1269582 h 2381036"/>
                <a:gd name="connsiteX15" fmla="*/ 2293925 w 2381036"/>
                <a:gd name="connsiteY15" fmla="*/ 1322056 h 2381036"/>
                <a:gd name="connsiteX16" fmla="*/ 2238962 w 2381036"/>
                <a:gd name="connsiteY16" fmla="*/ 1518885 h 2381036"/>
                <a:gd name="connsiteX17" fmla="*/ 2186364 w 2381036"/>
                <a:gd name="connsiteY17" fmla="*/ 1606785 h 2381036"/>
                <a:gd name="connsiteX18" fmla="*/ 2119869 w 2381036"/>
                <a:gd name="connsiteY18" fmla="*/ 1687507 h 2381036"/>
                <a:gd name="connsiteX19" fmla="*/ 1959087 w 2381036"/>
                <a:gd name="connsiteY19" fmla="*/ 1833854 h 2381036"/>
                <a:gd name="connsiteX20" fmla="*/ 1855549 w 2381036"/>
                <a:gd name="connsiteY20" fmla="*/ 1915490 h 2381036"/>
                <a:gd name="connsiteX21" fmla="*/ 1780385 w 2381036"/>
                <a:gd name="connsiteY21" fmla="*/ 1974352 h 2381036"/>
                <a:gd name="connsiteX22" fmla="*/ 1735792 w 2381036"/>
                <a:gd name="connsiteY22" fmla="*/ 2010026 h 2381036"/>
                <a:gd name="connsiteX23" fmla="*/ 1692070 w 2381036"/>
                <a:gd name="connsiteY23" fmla="*/ 2044124 h 2381036"/>
                <a:gd name="connsiteX24" fmla="*/ 1603508 w 2381036"/>
                <a:gd name="connsiteY24" fmla="*/ 2108461 h 2381036"/>
                <a:gd name="connsiteX25" fmla="*/ 1512912 w 2381036"/>
                <a:gd name="connsiteY25" fmla="*/ 2165042 h 2381036"/>
                <a:gd name="connsiteX26" fmla="*/ 1419537 w 2381036"/>
                <a:gd name="connsiteY26" fmla="*/ 2211336 h 2381036"/>
                <a:gd name="connsiteX27" fmla="*/ 1222915 w 2381036"/>
                <a:gd name="connsiteY27" fmla="*/ 2264473 h 2381036"/>
                <a:gd name="connsiteX28" fmla="*/ 1172059 w 2381036"/>
                <a:gd name="connsiteY28" fmla="*/ 2268912 h 2381036"/>
                <a:gd name="connsiteX29" fmla="*/ 1159075 w 2381036"/>
                <a:gd name="connsiteY29" fmla="*/ 2269575 h 2381036"/>
                <a:gd name="connsiteX30" fmla="*/ 1146174 w 2381036"/>
                <a:gd name="connsiteY30" fmla="*/ 2269907 h 2381036"/>
                <a:gd name="connsiteX31" fmla="*/ 1146050 w 2381036"/>
                <a:gd name="connsiteY31" fmla="*/ 2269907 h 2381036"/>
                <a:gd name="connsiteX32" fmla="*/ 1145925 w 2381036"/>
                <a:gd name="connsiteY32" fmla="*/ 2269907 h 2381036"/>
                <a:gd name="connsiteX33" fmla="*/ 1132195 w 2381036"/>
                <a:gd name="connsiteY33" fmla="*/ 2270115 h 2381036"/>
                <a:gd name="connsiteX34" fmla="*/ 1125143 w 2381036"/>
                <a:gd name="connsiteY34" fmla="*/ 2270073 h 2381036"/>
                <a:gd name="connsiteX35" fmla="*/ 1119792 w 2381036"/>
                <a:gd name="connsiteY35" fmla="*/ 2270073 h 2381036"/>
                <a:gd name="connsiteX36" fmla="*/ 1013226 w 2381036"/>
                <a:gd name="connsiteY36" fmla="*/ 2265427 h 2381036"/>
                <a:gd name="connsiteX37" fmla="*/ 961748 w 2381036"/>
                <a:gd name="connsiteY37" fmla="*/ 2259578 h 2381036"/>
                <a:gd name="connsiteX38" fmla="*/ 910477 w 2381036"/>
                <a:gd name="connsiteY38" fmla="*/ 2250950 h 2381036"/>
                <a:gd name="connsiteX39" fmla="*/ 809428 w 2381036"/>
                <a:gd name="connsiteY39" fmla="*/ 2224776 h 2381036"/>
                <a:gd name="connsiteX40" fmla="*/ 712652 w 2381036"/>
                <a:gd name="connsiteY40" fmla="*/ 2186944 h 2381036"/>
                <a:gd name="connsiteX41" fmla="*/ 712569 w 2381036"/>
                <a:gd name="connsiteY41" fmla="*/ 2186903 h 2381036"/>
                <a:gd name="connsiteX42" fmla="*/ 712486 w 2381036"/>
                <a:gd name="connsiteY42" fmla="*/ 2186861 h 2381036"/>
                <a:gd name="connsiteX43" fmla="*/ 620812 w 2381036"/>
                <a:gd name="connsiteY43" fmla="*/ 2136793 h 2381036"/>
                <a:gd name="connsiteX44" fmla="*/ 454346 w 2381036"/>
                <a:gd name="connsiteY44" fmla="*/ 2003099 h 2381036"/>
                <a:gd name="connsiteX45" fmla="*/ 379929 w 2381036"/>
                <a:gd name="connsiteY45" fmla="*/ 1922707 h 2381036"/>
                <a:gd name="connsiteX46" fmla="*/ 347490 w 2381036"/>
                <a:gd name="connsiteY46" fmla="*/ 1883383 h 2381036"/>
                <a:gd name="connsiteX47" fmla="*/ 344752 w 2381036"/>
                <a:gd name="connsiteY47" fmla="*/ 1879981 h 2381036"/>
                <a:gd name="connsiteX48" fmla="*/ 339318 w 2381036"/>
                <a:gd name="connsiteY48" fmla="*/ 1872971 h 2381036"/>
                <a:gd name="connsiteX49" fmla="*/ 311152 w 2381036"/>
                <a:gd name="connsiteY49" fmla="*/ 1835845 h 2381036"/>
                <a:gd name="connsiteX50" fmla="*/ 311070 w 2381036"/>
                <a:gd name="connsiteY50" fmla="*/ 1835762 h 2381036"/>
                <a:gd name="connsiteX51" fmla="*/ 310987 w 2381036"/>
                <a:gd name="connsiteY51" fmla="*/ 1835679 h 2381036"/>
                <a:gd name="connsiteX52" fmla="*/ 294892 w 2381036"/>
                <a:gd name="connsiteY52" fmla="*/ 1813777 h 2381036"/>
                <a:gd name="connsiteX53" fmla="*/ 276930 w 2381036"/>
                <a:gd name="connsiteY53" fmla="*/ 1789386 h 2381036"/>
                <a:gd name="connsiteX54" fmla="*/ 241795 w 2381036"/>
                <a:gd name="connsiteY54" fmla="*/ 1743466 h 2381036"/>
                <a:gd name="connsiteX55" fmla="*/ 214003 w 2381036"/>
                <a:gd name="connsiteY55" fmla="*/ 1707833 h 2381036"/>
                <a:gd name="connsiteX56" fmla="*/ 171982 w 2381036"/>
                <a:gd name="connsiteY56" fmla="*/ 1653493 h 2381036"/>
                <a:gd name="connsiteX57" fmla="*/ 138673 w 2381036"/>
                <a:gd name="connsiteY57" fmla="*/ 1608278 h 2381036"/>
                <a:gd name="connsiteX58" fmla="*/ 107852 w 2381036"/>
                <a:gd name="connsiteY58" fmla="*/ 1562192 h 2381036"/>
                <a:gd name="connsiteX59" fmla="*/ 80059 w 2381036"/>
                <a:gd name="connsiteY59" fmla="*/ 1514696 h 2381036"/>
                <a:gd name="connsiteX60" fmla="*/ 79976 w 2381036"/>
                <a:gd name="connsiteY60" fmla="*/ 1514530 h 2381036"/>
                <a:gd name="connsiteX61" fmla="*/ 79893 w 2381036"/>
                <a:gd name="connsiteY61" fmla="*/ 1514364 h 2381036"/>
                <a:gd name="connsiteX62" fmla="*/ 70518 w 2381036"/>
                <a:gd name="connsiteY62" fmla="*/ 1496195 h 2381036"/>
                <a:gd name="connsiteX63" fmla="*/ 67532 w 2381036"/>
                <a:gd name="connsiteY63" fmla="*/ 1490180 h 2381036"/>
                <a:gd name="connsiteX64" fmla="*/ 64255 w 2381036"/>
                <a:gd name="connsiteY64" fmla="*/ 1483045 h 2381036"/>
                <a:gd name="connsiteX65" fmla="*/ 56415 w 2381036"/>
                <a:gd name="connsiteY65" fmla="*/ 1465457 h 2381036"/>
                <a:gd name="connsiteX66" fmla="*/ 56332 w 2381036"/>
                <a:gd name="connsiteY66" fmla="*/ 1465291 h 2381036"/>
                <a:gd name="connsiteX67" fmla="*/ 56249 w 2381036"/>
                <a:gd name="connsiteY67" fmla="*/ 1465125 h 2381036"/>
                <a:gd name="connsiteX68" fmla="*/ 23852 w 2381036"/>
                <a:gd name="connsiteY68" fmla="*/ 1361090 h 2381036"/>
                <a:gd name="connsiteX69" fmla="*/ 13233 w 2381036"/>
                <a:gd name="connsiteY69" fmla="*/ 1252243 h 2381036"/>
                <a:gd name="connsiteX70" fmla="*/ 38785 w 2381036"/>
                <a:gd name="connsiteY70" fmla="*/ 1031478 h 2381036"/>
                <a:gd name="connsiteX71" fmla="*/ 70353 w 2381036"/>
                <a:gd name="connsiteY71" fmla="*/ 924954 h 2381036"/>
                <a:gd name="connsiteX72" fmla="*/ 70436 w 2381036"/>
                <a:gd name="connsiteY72" fmla="*/ 924788 h 2381036"/>
                <a:gd name="connsiteX73" fmla="*/ 70477 w 2381036"/>
                <a:gd name="connsiteY73" fmla="*/ 924622 h 2381036"/>
                <a:gd name="connsiteX74" fmla="*/ 76533 w 2381036"/>
                <a:gd name="connsiteY74" fmla="*/ 908237 h 2381036"/>
                <a:gd name="connsiteX75" fmla="*/ 80184 w 2381036"/>
                <a:gd name="connsiteY75" fmla="*/ 898654 h 2381036"/>
                <a:gd name="connsiteX76" fmla="*/ 89641 w 2381036"/>
                <a:gd name="connsiteY76" fmla="*/ 875051 h 2381036"/>
                <a:gd name="connsiteX77" fmla="*/ 90471 w 2381036"/>
                <a:gd name="connsiteY77" fmla="*/ 873060 h 2381036"/>
                <a:gd name="connsiteX78" fmla="*/ 95864 w 2381036"/>
                <a:gd name="connsiteY78" fmla="*/ 860367 h 2381036"/>
                <a:gd name="connsiteX79" fmla="*/ 101588 w 2381036"/>
                <a:gd name="connsiteY79" fmla="*/ 847715 h 2381036"/>
                <a:gd name="connsiteX80" fmla="*/ 113244 w 2381036"/>
                <a:gd name="connsiteY80" fmla="*/ 822743 h 2381036"/>
                <a:gd name="connsiteX81" fmla="*/ 113286 w 2381036"/>
                <a:gd name="connsiteY81" fmla="*/ 822619 h 2381036"/>
                <a:gd name="connsiteX82" fmla="*/ 113327 w 2381036"/>
                <a:gd name="connsiteY82" fmla="*/ 822494 h 2381036"/>
                <a:gd name="connsiteX83" fmla="*/ 166465 w 2381036"/>
                <a:gd name="connsiteY83" fmla="*/ 725303 h 2381036"/>
                <a:gd name="connsiteX84" fmla="*/ 228895 w 2381036"/>
                <a:gd name="connsiteY84" fmla="*/ 634252 h 2381036"/>
                <a:gd name="connsiteX85" fmla="*/ 375573 w 2381036"/>
                <a:gd name="connsiteY85" fmla="*/ 470607 h 2381036"/>
                <a:gd name="connsiteX86" fmla="*/ 457914 w 2381036"/>
                <a:gd name="connsiteY86" fmla="*/ 398347 h 2381036"/>
                <a:gd name="connsiteX87" fmla="*/ 479069 w 2381036"/>
                <a:gd name="connsiteY87" fmla="*/ 381464 h 2381036"/>
                <a:gd name="connsiteX88" fmla="*/ 482720 w 2381036"/>
                <a:gd name="connsiteY88" fmla="*/ 378601 h 2381036"/>
                <a:gd name="connsiteX89" fmla="*/ 500764 w 2381036"/>
                <a:gd name="connsiteY89" fmla="*/ 364788 h 2381036"/>
                <a:gd name="connsiteX90" fmla="*/ 500847 w 2381036"/>
                <a:gd name="connsiteY90" fmla="*/ 364705 h 2381036"/>
                <a:gd name="connsiteX91" fmla="*/ 500930 w 2381036"/>
                <a:gd name="connsiteY91" fmla="*/ 364622 h 2381036"/>
                <a:gd name="connsiteX92" fmla="*/ 544901 w 2381036"/>
                <a:gd name="connsiteY92" fmla="*/ 332474 h 2381036"/>
                <a:gd name="connsiteX93" fmla="*/ 730903 w 2381036"/>
                <a:gd name="connsiteY93" fmla="*/ 220806 h 2381036"/>
                <a:gd name="connsiteX94" fmla="*/ 828966 w 2381036"/>
                <a:gd name="connsiteY94" fmla="*/ 175342 h 2381036"/>
                <a:gd name="connsiteX95" fmla="*/ 929973 w 2381036"/>
                <a:gd name="connsiteY95" fmla="*/ 137760 h 2381036"/>
                <a:gd name="connsiteX96" fmla="*/ 1033469 w 2381036"/>
                <a:gd name="connsiteY96" fmla="*/ 108308 h 2381036"/>
                <a:gd name="connsiteX97" fmla="*/ 1138874 w 2381036"/>
                <a:gd name="connsiteY97" fmla="*/ 87733 h 2381036"/>
                <a:gd name="connsiteX98" fmla="*/ 1306749 w 2381036"/>
                <a:gd name="connsiteY98" fmla="*/ 75247 h 2381036"/>
                <a:gd name="connsiteX99" fmla="*/ 1353291 w 2381036"/>
                <a:gd name="connsiteY99" fmla="*/ 76243 h 2381036"/>
                <a:gd name="connsiteX100" fmla="*/ 1459899 w 2381036"/>
                <a:gd name="connsiteY100" fmla="*/ 85535 h 2381036"/>
                <a:gd name="connsiteX101" fmla="*/ 1565594 w 2381036"/>
                <a:gd name="connsiteY101" fmla="*/ 106234 h 2381036"/>
                <a:gd name="connsiteX102" fmla="*/ 1767442 w 2381036"/>
                <a:gd name="connsiteY102" fmla="*/ 184427 h 2381036"/>
                <a:gd name="connsiteX103" fmla="*/ 1859987 w 2381036"/>
                <a:gd name="connsiteY103" fmla="*/ 242210 h 2381036"/>
                <a:gd name="connsiteX104" fmla="*/ 1944610 w 2381036"/>
                <a:gd name="connsiteY104" fmla="*/ 311526 h 2381036"/>
                <a:gd name="connsiteX105" fmla="*/ 2086808 w 2381036"/>
                <a:gd name="connsiteY105" fmla="*/ 478862 h 2381036"/>
                <a:gd name="connsiteX106" fmla="*/ 2143804 w 2381036"/>
                <a:gd name="connsiteY106" fmla="*/ 573647 h 238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381036" h="2381036">
                  <a:moveTo>
                    <a:pt x="1190518" y="0"/>
                  </a:moveTo>
                  <a:cubicBezTo>
                    <a:pt x="532995" y="0"/>
                    <a:pt x="0" y="532995"/>
                    <a:pt x="0" y="1190518"/>
                  </a:cubicBezTo>
                  <a:cubicBezTo>
                    <a:pt x="0" y="1848041"/>
                    <a:pt x="532995" y="2381036"/>
                    <a:pt x="1190518" y="2381036"/>
                  </a:cubicBezTo>
                  <a:cubicBezTo>
                    <a:pt x="1848041" y="2381036"/>
                    <a:pt x="2381036" y="1848041"/>
                    <a:pt x="2381036" y="1190518"/>
                  </a:cubicBezTo>
                  <a:cubicBezTo>
                    <a:pt x="2381036" y="532995"/>
                    <a:pt x="1848041" y="0"/>
                    <a:pt x="1190518" y="0"/>
                  </a:cubicBezTo>
                  <a:close/>
                  <a:moveTo>
                    <a:pt x="2143804" y="573647"/>
                  </a:moveTo>
                  <a:cubicBezTo>
                    <a:pt x="2152764" y="590613"/>
                    <a:pt x="2161143" y="607247"/>
                    <a:pt x="2168693" y="623176"/>
                  </a:cubicBezTo>
                  <a:cubicBezTo>
                    <a:pt x="2176408" y="639644"/>
                    <a:pt x="2183958" y="656693"/>
                    <a:pt x="2191051" y="673783"/>
                  </a:cubicBezTo>
                  <a:cubicBezTo>
                    <a:pt x="2218387" y="739324"/>
                    <a:pt x="2240953" y="810340"/>
                    <a:pt x="2258085" y="884883"/>
                  </a:cubicBezTo>
                  <a:cubicBezTo>
                    <a:pt x="2273724" y="953078"/>
                    <a:pt x="2284924" y="1026791"/>
                    <a:pt x="2291436" y="1104029"/>
                  </a:cubicBezTo>
                  <a:cubicBezTo>
                    <a:pt x="2294340" y="1139620"/>
                    <a:pt x="2296206" y="1176871"/>
                    <a:pt x="2296912" y="1214702"/>
                  </a:cubicBezTo>
                  <a:cubicBezTo>
                    <a:pt x="2297119" y="1221380"/>
                    <a:pt x="2297161" y="1228059"/>
                    <a:pt x="2297161" y="1234571"/>
                  </a:cubicBezTo>
                  <a:cubicBezTo>
                    <a:pt x="2297161" y="1237226"/>
                    <a:pt x="2297202" y="1239840"/>
                    <a:pt x="2297202" y="1242494"/>
                  </a:cubicBezTo>
                  <a:cubicBezTo>
                    <a:pt x="2297327" y="1251081"/>
                    <a:pt x="2297202" y="1259419"/>
                    <a:pt x="2297078" y="1267549"/>
                  </a:cubicBezTo>
                  <a:lnTo>
                    <a:pt x="2297036" y="1269582"/>
                  </a:lnTo>
                  <a:cubicBezTo>
                    <a:pt x="2296580" y="1287668"/>
                    <a:pt x="2295543" y="1305380"/>
                    <a:pt x="2293925" y="1322056"/>
                  </a:cubicBezTo>
                  <a:cubicBezTo>
                    <a:pt x="2287039" y="1392325"/>
                    <a:pt x="2268538" y="1458571"/>
                    <a:pt x="2238962" y="1518885"/>
                  </a:cubicBezTo>
                  <a:cubicBezTo>
                    <a:pt x="2224817" y="1548088"/>
                    <a:pt x="2207644" y="1576793"/>
                    <a:pt x="2186364" y="1606785"/>
                  </a:cubicBezTo>
                  <a:cubicBezTo>
                    <a:pt x="2167490" y="1633167"/>
                    <a:pt x="2145712" y="1659590"/>
                    <a:pt x="2119869" y="1687507"/>
                  </a:cubicBezTo>
                  <a:cubicBezTo>
                    <a:pt x="2077433" y="1733054"/>
                    <a:pt x="2027821" y="1778227"/>
                    <a:pt x="1959087" y="1833854"/>
                  </a:cubicBezTo>
                  <a:cubicBezTo>
                    <a:pt x="1925279" y="1861232"/>
                    <a:pt x="1889813" y="1888817"/>
                    <a:pt x="1855549" y="1915490"/>
                  </a:cubicBezTo>
                  <a:cubicBezTo>
                    <a:pt x="1830950" y="1934654"/>
                    <a:pt x="1805481" y="1954441"/>
                    <a:pt x="1780385" y="1974352"/>
                  </a:cubicBezTo>
                  <a:lnTo>
                    <a:pt x="1735792" y="2010026"/>
                  </a:lnTo>
                  <a:cubicBezTo>
                    <a:pt x="1721896" y="2021018"/>
                    <a:pt x="1706921" y="2032841"/>
                    <a:pt x="1692070" y="2044124"/>
                  </a:cubicBezTo>
                  <a:cubicBezTo>
                    <a:pt x="1658222" y="2069925"/>
                    <a:pt x="1630056" y="2090375"/>
                    <a:pt x="1603508" y="2108461"/>
                  </a:cubicBezTo>
                  <a:cubicBezTo>
                    <a:pt x="1571235" y="2130447"/>
                    <a:pt x="1541617" y="2148947"/>
                    <a:pt x="1512912" y="2165042"/>
                  </a:cubicBezTo>
                  <a:cubicBezTo>
                    <a:pt x="1479561" y="2183875"/>
                    <a:pt x="1449031" y="2199015"/>
                    <a:pt x="1419537" y="2211336"/>
                  </a:cubicBezTo>
                  <a:cubicBezTo>
                    <a:pt x="1355241" y="2238506"/>
                    <a:pt x="1289078" y="2256384"/>
                    <a:pt x="1222915" y="2264473"/>
                  </a:cubicBezTo>
                  <a:cubicBezTo>
                    <a:pt x="1202548" y="2266879"/>
                    <a:pt x="1186826" y="2268248"/>
                    <a:pt x="1172059" y="2268912"/>
                  </a:cubicBezTo>
                  <a:lnTo>
                    <a:pt x="1159075" y="2269575"/>
                  </a:lnTo>
                  <a:lnTo>
                    <a:pt x="1146174" y="2269907"/>
                  </a:lnTo>
                  <a:lnTo>
                    <a:pt x="1146050" y="2269907"/>
                  </a:lnTo>
                  <a:lnTo>
                    <a:pt x="1145925" y="2269907"/>
                  </a:lnTo>
                  <a:cubicBezTo>
                    <a:pt x="1142109" y="2270073"/>
                    <a:pt x="1137878" y="2270115"/>
                    <a:pt x="1132195" y="2270115"/>
                  </a:cubicBezTo>
                  <a:cubicBezTo>
                    <a:pt x="1129831" y="2270115"/>
                    <a:pt x="1127508" y="2270115"/>
                    <a:pt x="1125143" y="2270073"/>
                  </a:cubicBezTo>
                  <a:lnTo>
                    <a:pt x="1119792" y="2270073"/>
                  </a:lnTo>
                  <a:cubicBezTo>
                    <a:pt x="1081629" y="2269990"/>
                    <a:pt x="1046785" y="2268497"/>
                    <a:pt x="1013226" y="2265427"/>
                  </a:cubicBezTo>
                  <a:cubicBezTo>
                    <a:pt x="995680" y="2263851"/>
                    <a:pt x="978340" y="2261901"/>
                    <a:pt x="961748" y="2259578"/>
                  </a:cubicBezTo>
                  <a:cubicBezTo>
                    <a:pt x="944077" y="2257089"/>
                    <a:pt x="926779" y="2254186"/>
                    <a:pt x="910477" y="2250950"/>
                  </a:cubicBezTo>
                  <a:cubicBezTo>
                    <a:pt x="875051" y="2243774"/>
                    <a:pt x="841037" y="2234939"/>
                    <a:pt x="809428" y="2224776"/>
                  </a:cubicBezTo>
                  <a:cubicBezTo>
                    <a:pt x="775081" y="2213741"/>
                    <a:pt x="742518" y="2201006"/>
                    <a:pt x="712652" y="2186944"/>
                  </a:cubicBezTo>
                  <a:lnTo>
                    <a:pt x="712569" y="2186903"/>
                  </a:lnTo>
                  <a:lnTo>
                    <a:pt x="712486" y="2186861"/>
                  </a:lnTo>
                  <a:cubicBezTo>
                    <a:pt x="683117" y="2173463"/>
                    <a:pt x="653167" y="2157078"/>
                    <a:pt x="620812" y="2136793"/>
                  </a:cubicBezTo>
                  <a:cubicBezTo>
                    <a:pt x="563650" y="2100663"/>
                    <a:pt x="507609" y="2055655"/>
                    <a:pt x="454346" y="2003099"/>
                  </a:cubicBezTo>
                  <a:cubicBezTo>
                    <a:pt x="429333" y="1978293"/>
                    <a:pt x="404278" y="1951247"/>
                    <a:pt x="379929" y="1922707"/>
                  </a:cubicBezTo>
                  <a:cubicBezTo>
                    <a:pt x="368853" y="1909890"/>
                    <a:pt x="358027" y="1896408"/>
                    <a:pt x="347490" y="1883383"/>
                  </a:cubicBezTo>
                  <a:lnTo>
                    <a:pt x="344752" y="1879981"/>
                  </a:lnTo>
                  <a:lnTo>
                    <a:pt x="339318" y="1872971"/>
                  </a:lnTo>
                  <a:cubicBezTo>
                    <a:pt x="329944" y="1860859"/>
                    <a:pt x="320237" y="1848331"/>
                    <a:pt x="311152" y="1835845"/>
                  </a:cubicBezTo>
                  <a:lnTo>
                    <a:pt x="311070" y="1835762"/>
                  </a:lnTo>
                  <a:lnTo>
                    <a:pt x="310987" y="1835679"/>
                  </a:lnTo>
                  <a:cubicBezTo>
                    <a:pt x="305718" y="1828669"/>
                    <a:pt x="300450" y="1821410"/>
                    <a:pt x="294892" y="1813777"/>
                  </a:cubicBezTo>
                  <a:cubicBezTo>
                    <a:pt x="289043" y="1805730"/>
                    <a:pt x="282987" y="1797392"/>
                    <a:pt x="276930" y="1789386"/>
                  </a:cubicBezTo>
                  <a:cubicBezTo>
                    <a:pt x="264195" y="1772420"/>
                    <a:pt x="251461" y="1755952"/>
                    <a:pt x="241795" y="1743466"/>
                  </a:cubicBezTo>
                  <a:cubicBezTo>
                    <a:pt x="232587" y="1731519"/>
                    <a:pt x="223129" y="1719490"/>
                    <a:pt x="214003" y="1707833"/>
                  </a:cubicBezTo>
                  <a:cubicBezTo>
                    <a:pt x="200107" y="1690079"/>
                    <a:pt x="185713" y="1671703"/>
                    <a:pt x="171982" y="1653493"/>
                  </a:cubicBezTo>
                  <a:cubicBezTo>
                    <a:pt x="161197" y="1639140"/>
                    <a:pt x="149748" y="1623875"/>
                    <a:pt x="138673" y="1608278"/>
                  </a:cubicBezTo>
                  <a:cubicBezTo>
                    <a:pt x="126892" y="1591312"/>
                    <a:pt x="117061" y="1576918"/>
                    <a:pt x="107852" y="1562192"/>
                  </a:cubicBezTo>
                  <a:cubicBezTo>
                    <a:pt x="96030" y="1543484"/>
                    <a:pt x="87484" y="1528841"/>
                    <a:pt x="80059" y="1514696"/>
                  </a:cubicBezTo>
                  <a:lnTo>
                    <a:pt x="79976" y="1514530"/>
                  </a:lnTo>
                  <a:lnTo>
                    <a:pt x="79893" y="1514364"/>
                  </a:lnTo>
                  <a:cubicBezTo>
                    <a:pt x="76658" y="1508473"/>
                    <a:pt x="73671" y="1502500"/>
                    <a:pt x="70518" y="1496195"/>
                  </a:cubicBezTo>
                  <a:cubicBezTo>
                    <a:pt x="69523" y="1494204"/>
                    <a:pt x="68527" y="1492213"/>
                    <a:pt x="67532" y="1490180"/>
                  </a:cubicBezTo>
                  <a:cubicBezTo>
                    <a:pt x="66453" y="1487774"/>
                    <a:pt x="65333" y="1485410"/>
                    <a:pt x="64255" y="1483045"/>
                  </a:cubicBezTo>
                  <a:cubicBezTo>
                    <a:pt x="61434" y="1476989"/>
                    <a:pt x="58779" y="1471265"/>
                    <a:pt x="56415" y="1465457"/>
                  </a:cubicBezTo>
                  <a:lnTo>
                    <a:pt x="56332" y="1465291"/>
                  </a:lnTo>
                  <a:lnTo>
                    <a:pt x="56249" y="1465125"/>
                  </a:lnTo>
                  <a:cubicBezTo>
                    <a:pt x="42311" y="1432853"/>
                    <a:pt x="31443" y="1397842"/>
                    <a:pt x="23852" y="1361090"/>
                  </a:cubicBezTo>
                  <a:cubicBezTo>
                    <a:pt x="17049" y="1326370"/>
                    <a:pt x="13481" y="1289659"/>
                    <a:pt x="13233" y="1252243"/>
                  </a:cubicBezTo>
                  <a:cubicBezTo>
                    <a:pt x="13191" y="1178281"/>
                    <a:pt x="21819" y="1103988"/>
                    <a:pt x="38785" y="1031478"/>
                  </a:cubicBezTo>
                  <a:cubicBezTo>
                    <a:pt x="46916" y="996260"/>
                    <a:pt x="57535" y="960420"/>
                    <a:pt x="70353" y="924954"/>
                  </a:cubicBezTo>
                  <a:lnTo>
                    <a:pt x="70436" y="924788"/>
                  </a:lnTo>
                  <a:lnTo>
                    <a:pt x="70477" y="924622"/>
                  </a:lnTo>
                  <a:cubicBezTo>
                    <a:pt x="72302" y="919229"/>
                    <a:pt x="74335" y="913878"/>
                    <a:pt x="76533" y="908237"/>
                  </a:cubicBezTo>
                  <a:cubicBezTo>
                    <a:pt x="77778" y="905043"/>
                    <a:pt x="78981" y="901849"/>
                    <a:pt x="80184" y="898654"/>
                  </a:cubicBezTo>
                  <a:cubicBezTo>
                    <a:pt x="83087" y="890814"/>
                    <a:pt x="86281" y="883140"/>
                    <a:pt x="89641" y="875051"/>
                  </a:cubicBezTo>
                  <a:lnTo>
                    <a:pt x="90471" y="873060"/>
                  </a:lnTo>
                  <a:lnTo>
                    <a:pt x="95864" y="860367"/>
                  </a:lnTo>
                  <a:lnTo>
                    <a:pt x="101588" y="847715"/>
                  </a:lnTo>
                  <a:cubicBezTo>
                    <a:pt x="104948" y="840207"/>
                    <a:pt x="108930" y="831413"/>
                    <a:pt x="113244" y="822743"/>
                  </a:cubicBezTo>
                  <a:lnTo>
                    <a:pt x="113286" y="822619"/>
                  </a:lnTo>
                  <a:lnTo>
                    <a:pt x="113327" y="822494"/>
                  </a:lnTo>
                  <a:cubicBezTo>
                    <a:pt x="127929" y="791964"/>
                    <a:pt x="145310" y="760189"/>
                    <a:pt x="166465" y="725303"/>
                  </a:cubicBezTo>
                  <a:cubicBezTo>
                    <a:pt x="185339" y="694856"/>
                    <a:pt x="206370" y="664201"/>
                    <a:pt x="228895" y="634252"/>
                  </a:cubicBezTo>
                  <a:cubicBezTo>
                    <a:pt x="272409" y="576426"/>
                    <a:pt x="321730" y="521381"/>
                    <a:pt x="375573" y="470607"/>
                  </a:cubicBezTo>
                  <a:cubicBezTo>
                    <a:pt x="400296" y="447129"/>
                    <a:pt x="427218" y="423484"/>
                    <a:pt x="457914" y="398347"/>
                  </a:cubicBezTo>
                  <a:cubicBezTo>
                    <a:pt x="464095" y="393286"/>
                    <a:pt x="471395" y="387312"/>
                    <a:pt x="479069" y="381464"/>
                  </a:cubicBezTo>
                  <a:lnTo>
                    <a:pt x="482720" y="378601"/>
                  </a:lnTo>
                  <a:cubicBezTo>
                    <a:pt x="488610" y="373997"/>
                    <a:pt x="494708" y="369268"/>
                    <a:pt x="500764" y="364788"/>
                  </a:cubicBezTo>
                  <a:lnTo>
                    <a:pt x="500847" y="364705"/>
                  </a:lnTo>
                  <a:lnTo>
                    <a:pt x="500930" y="364622"/>
                  </a:lnTo>
                  <a:cubicBezTo>
                    <a:pt x="516776" y="352468"/>
                    <a:pt x="532746" y="341061"/>
                    <a:pt x="544901" y="332474"/>
                  </a:cubicBezTo>
                  <a:cubicBezTo>
                    <a:pt x="603846" y="291158"/>
                    <a:pt x="666441" y="253618"/>
                    <a:pt x="730903" y="220806"/>
                  </a:cubicBezTo>
                  <a:cubicBezTo>
                    <a:pt x="762969" y="204504"/>
                    <a:pt x="795946" y="189197"/>
                    <a:pt x="828966" y="175342"/>
                  </a:cubicBezTo>
                  <a:cubicBezTo>
                    <a:pt x="861860" y="161612"/>
                    <a:pt x="895834" y="148960"/>
                    <a:pt x="929973" y="137760"/>
                  </a:cubicBezTo>
                  <a:cubicBezTo>
                    <a:pt x="962619" y="127016"/>
                    <a:pt x="997463" y="117102"/>
                    <a:pt x="1033469" y="108308"/>
                  </a:cubicBezTo>
                  <a:cubicBezTo>
                    <a:pt x="1066945" y="100261"/>
                    <a:pt x="1102411" y="93333"/>
                    <a:pt x="1138874" y="87733"/>
                  </a:cubicBezTo>
                  <a:cubicBezTo>
                    <a:pt x="1194915" y="79437"/>
                    <a:pt x="1251454" y="75247"/>
                    <a:pt x="1306749" y="75247"/>
                  </a:cubicBezTo>
                  <a:cubicBezTo>
                    <a:pt x="1322222" y="75247"/>
                    <a:pt x="1337860" y="75579"/>
                    <a:pt x="1353291" y="76243"/>
                  </a:cubicBezTo>
                  <a:cubicBezTo>
                    <a:pt x="1389173" y="77570"/>
                    <a:pt x="1425013" y="80681"/>
                    <a:pt x="1459899" y="85535"/>
                  </a:cubicBezTo>
                  <a:cubicBezTo>
                    <a:pt x="1495780" y="90554"/>
                    <a:pt x="1531330" y="97523"/>
                    <a:pt x="1565594" y="106234"/>
                  </a:cubicBezTo>
                  <a:cubicBezTo>
                    <a:pt x="1637315" y="124444"/>
                    <a:pt x="1705220" y="150744"/>
                    <a:pt x="1767442" y="184427"/>
                  </a:cubicBezTo>
                  <a:cubicBezTo>
                    <a:pt x="1797848" y="200687"/>
                    <a:pt x="1828959" y="220101"/>
                    <a:pt x="1859987" y="242210"/>
                  </a:cubicBezTo>
                  <a:cubicBezTo>
                    <a:pt x="1889190" y="263283"/>
                    <a:pt x="1917688" y="286637"/>
                    <a:pt x="1944610" y="311526"/>
                  </a:cubicBezTo>
                  <a:cubicBezTo>
                    <a:pt x="1997913" y="361179"/>
                    <a:pt x="2045783" y="417511"/>
                    <a:pt x="2086808" y="478862"/>
                  </a:cubicBezTo>
                  <a:cubicBezTo>
                    <a:pt x="2107881" y="509973"/>
                    <a:pt x="2126962" y="541831"/>
                    <a:pt x="2143804" y="573647"/>
                  </a:cubicBezTo>
                  <a:close/>
                </a:path>
              </a:pathLst>
            </a:custGeom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92B441-FC8D-7F62-8CDF-C5BA41A58C15}"/>
              </a:ext>
            </a:extLst>
          </p:cNvPr>
          <p:cNvSpPr txBox="1"/>
          <p:nvPr/>
        </p:nvSpPr>
        <p:spPr>
          <a:xfrm>
            <a:off x="3626603" y="2561303"/>
            <a:ext cx="7847642" cy="3210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31775" indent="-23177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Va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valutato</a:t>
            </a:r>
            <a:r>
              <a:rPr lang="en-US" sz="2400" dirty="0">
                <a:solidFill>
                  <a:schemeClr val="tx2"/>
                </a:solidFill>
              </a:rPr>
              <a:t> se </a:t>
            </a:r>
            <a:r>
              <a:rPr lang="en-US" sz="2400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firmatari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documenti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comprendono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sono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consapevoli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della</a:t>
            </a:r>
            <a:r>
              <a:rPr lang="en-US" sz="2400" dirty="0">
                <a:solidFill>
                  <a:schemeClr val="tx2"/>
                </a:solidFill>
              </a:rPr>
              <a:t> natura </a:t>
            </a:r>
            <a:r>
              <a:rPr lang="en-US" sz="2400" dirty="0" err="1">
                <a:solidFill>
                  <a:schemeClr val="tx2"/>
                </a:solidFill>
              </a:rPr>
              <a:t>dei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documenti</a:t>
            </a:r>
            <a:r>
              <a:rPr lang="en-US" sz="2400" dirty="0">
                <a:solidFill>
                  <a:schemeClr val="tx2"/>
                </a:solidFill>
              </a:rPr>
              <a:t>, del </a:t>
            </a:r>
            <a:r>
              <a:rPr lang="en-US" sz="2400" dirty="0" err="1">
                <a:solidFill>
                  <a:schemeClr val="tx2"/>
                </a:solidFill>
              </a:rPr>
              <a:t>loro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contenuto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dei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loro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dettagli</a:t>
            </a:r>
            <a:r>
              <a:rPr lang="en-US" sz="2400" dirty="0">
                <a:solidFill>
                  <a:schemeClr val="tx2"/>
                </a:solidFill>
              </a:rPr>
              <a:t>. 
E’ di </a:t>
            </a:r>
            <a:r>
              <a:rPr lang="en-US" sz="2400" dirty="0" err="1">
                <a:solidFill>
                  <a:schemeClr val="tx2"/>
                </a:solidFill>
              </a:rPr>
              <a:t>competenza</a:t>
            </a:r>
            <a:r>
              <a:rPr lang="en-US" sz="2400" dirty="0">
                <a:solidFill>
                  <a:schemeClr val="tx2"/>
                </a:solidFill>
              </a:rPr>
              <a:t> di chi </a:t>
            </a:r>
            <a:r>
              <a:rPr lang="en-US" sz="2400" dirty="0" err="1">
                <a:solidFill>
                  <a:schemeClr val="tx2"/>
                </a:solidFill>
              </a:rPr>
              <a:t>assicura</a:t>
            </a:r>
            <a:r>
              <a:rPr lang="en-US" sz="2400" dirty="0">
                <a:solidFill>
                  <a:schemeClr val="tx2"/>
                </a:solidFill>
              </a:rPr>
              <a:t> la </a:t>
            </a:r>
            <a:r>
              <a:rPr lang="en-US" sz="2400" dirty="0" err="1">
                <a:solidFill>
                  <a:schemeClr val="tx2"/>
                </a:solidFill>
              </a:rPr>
              <a:t>correttezza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dell’atto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esaminare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ogni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firmatario</a:t>
            </a:r>
            <a:r>
              <a:rPr lang="en-US" sz="2400" dirty="0">
                <a:solidFill>
                  <a:schemeClr val="tx2"/>
                </a:solidFill>
              </a:rPr>
              <a:t> per </a:t>
            </a:r>
            <a:r>
              <a:rPr lang="en-US" sz="2400" dirty="0" err="1">
                <a:solidFill>
                  <a:schemeClr val="tx2"/>
                </a:solidFill>
              </a:rPr>
              <a:t>assicurarsi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firmi</a:t>
            </a:r>
            <a:r>
              <a:rPr lang="en-US" sz="2400" dirty="0">
                <a:solidFill>
                  <a:schemeClr val="tx2"/>
                </a:solidFill>
              </a:rPr>
              <a:t> il </a:t>
            </a:r>
            <a:r>
              <a:rPr lang="en-US" sz="2400" dirty="0" err="1">
                <a:solidFill>
                  <a:schemeClr val="tx2"/>
                </a:solidFill>
              </a:rPr>
              <a:t>documento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volontariamente</a:t>
            </a:r>
            <a:r>
              <a:rPr lang="en-US" sz="2400" dirty="0">
                <a:solidFill>
                  <a:schemeClr val="tx2"/>
                </a:solidFill>
              </a:rPr>
              <a:t>. Il </a:t>
            </a:r>
            <a:r>
              <a:rPr lang="en-US" sz="2400" dirty="0" err="1">
                <a:solidFill>
                  <a:schemeClr val="tx2"/>
                </a:solidFill>
              </a:rPr>
              <a:t>firmatario</a:t>
            </a:r>
            <a:r>
              <a:rPr lang="en-US" sz="2400" dirty="0">
                <a:solidFill>
                  <a:schemeClr val="tx2"/>
                </a:solidFill>
              </a:rPr>
              <a:t> non </a:t>
            </a:r>
            <a:r>
              <a:rPr lang="en-US" sz="2400" dirty="0" err="1">
                <a:solidFill>
                  <a:schemeClr val="tx2"/>
                </a:solidFill>
              </a:rPr>
              <a:t>può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essere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sottoposto</a:t>
            </a:r>
            <a:r>
              <a:rPr lang="en-US" sz="2400" dirty="0">
                <a:solidFill>
                  <a:schemeClr val="tx2"/>
                </a:solidFill>
              </a:rPr>
              <a:t> a </a:t>
            </a:r>
            <a:r>
              <a:rPr lang="en-US" sz="2400" dirty="0" err="1">
                <a:solidFill>
                  <a:schemeClr val="tx2"/>
                </a:solidFill>
              </a:rPr>
              <a:t>pressione</a:t>
            </a:r>
            <a:r>
              <a:rPr lang="en-US" sz="2400" dirty="0">
                <a:solidFill>
                  <a:schemeClr val="tx2"/>
                </a:solidFill>
              </a:rPr>
              <a:t> da </a:t>
            </a:r>
            <a:r>
              <a:rPr lang="en-US" sz="2400" dirty="0" err="1">
                <a:solidFill>
                  <a:schemeClr val="tx2"/>
                </a:solidFill>
              </a:rPr>
              <a:t>terzi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US" sz="2400" b="0" i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172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lti punti interrogativi su sfondo nero">
            <a:extLst>
              <a:ext uri="{FF2B5EF4-FFF2-40B4-BE49-F238E27FC236}">
                <a16:creationId xmlns:a16="http://schemas.microsoft.com/office/drawing/2014/main" id="{944732CD-17A6-72F0-2F5A-8053E25B4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68" r="2135" b="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40FF8A-5C25-4A93-E1A1-18526FBCCB20}"/>
              </a:ext>
            </a:extLst>
          </p:cNvPr>
          <p:cNvSpPr txBox="1"/>
          <p:nvPr/>
        </p:nvSpPr>
        <p:spPr>
          <a:xfrm>
            <a:off x="4426858" y="794073"/>
            <a:ext cx="6781800" cy="3900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 err="1">
                <a:effectLst/>
              </a:rPr>
              <a:t>Ciò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può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concretizzare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nell’impossibilità</a:t>
            </a:r>
            <a:r>
              <a:rPr lang="en-US" sz="2000" b="0" i="0" dirty="0">
                <a:effectLst/>
              </a:rPr>
              <a:t> di </a:t>
            </a:r>
            <a:r>
              <a:rPr lang="en-US" sz="2000" b="0" i="0" dirty="0" err="1">
                <a:effectLst/>
              </a:rPr>
              <a:t>operare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libere</a:t>
            </a:r>
            <a:r>
              <a:rPr lang="en-US" sz="2000" b="0" i="0" dirty="0">
                <a:effectLst/>
              </a:rPr>
              <a:t> e </a:t>
            </a:r>
            <a:r>
              <a:rPr lang="en-US" sz="2000" b="0" i="0" dirty="0" err="1">
                <a:effectLst/>
              </a:rPr>
              <a:t>autonome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scelte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quando</a:t>
            </a:r>
            <a:r>
              <a:rPr lang="en-US" sz="2000" b="0" i="0" dirty="0">
                <a:effectLst/>
              </a:rPr>
              <a:t> le </a:t>
            </a:r>
            <a:r>
              <a:rPr lang="en-US" sz="2000" b="0" i="0" dirty="0" err="1">
                <a:effectLst/>
              </a:rPr>
              <a:t>decisioni</a:t>
            </a:r>
            <a:r>
              <a:rPr lang="en-US" sz="2000" b="0" i="0" dirty="0">
                <a:effectLst/>
              </a:rPr>
              <a:t> non </a:t>
            </a:r>
            <a:r>
              <a:rPr lang="en-US" sz="2000" b="0" i="0" dirty="0" err="1">
                <a:effectLst/>
              </a:rPr>
              <a:t>rappresentano</a:t>
            </a:r>
            <a:r>
              <a:rPr lang="en-US" sz="2000" b="0" i="0" dirty="0">
                <a:effectLst/>
              </a:rPr>
              <a:t> il </a:t>
            </a:r>
            <a:r>
              <a:rPr lang="en-US" sz="2000" b="0" i="0" dirty="0" err="1">
                <a:effectLst/>
              </a:rPr>
              <a:t>risultato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della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volontà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formatasi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coscientemente</a:t>
            </a:r>
            <a:r>
              <a:rPr lang="en-US" sz="2000" b="0" i="0" dirty="0">
                <a:effectLst/>
              </a:rPr>
              <a:t> e </a:t>
            </a:r>
            <a:r>
              <a:rPr lang="en-US" sz="2000" b="0" i="0" dirty="0" err="1">
                <a:effectLst/>
              </a:rPr>
              <a:t>liberamente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bensì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sono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frutto</a:t>
            </a:r>
            <a:r>
              <a:rPr lang="en-US" sz="2000" b="0" i="0" dirty="0">
                <a:effectLst/>
              </a:rPr>
              <a:t> di </a:t>
            </a:r>
            <a:r>
              <a:rPr lang="en-US" sz="2000" b="0" i="0" dirty="0" err="1">
                <a:effectLst/>
              </a:rPr>
              <a:t>una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minorata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facoltà</a:t>
            </a:r>
            <a:r>
              <a:rPr lang="en-US" sz="2000" b="0" i="0" dirty="0">
                <a:effectLst/>
              </a:rPr>
              <a:t> di </a:t>
            </a:r>
            <a:r>
              <a:rPr lang="en-US" sz="2000" b="0" i="0" dirty="0" err="1">
                <a:effectLst/>
              </a:rPr>
              <a:t>autodeterminazione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anche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transeunte</a:t>
            </a:r>
            <a:r>
              <a:rPr lang="en-US" sz="2000" b="0" i="0" dirty="0">
                <a:effectLst/>
              </a:rPr>
              <a:t> ma </a:t>
            </a:r>
            <a:r>
              <a:rPr lang="en-US" sz="2000" b="0" i="0" dirty="0" err="1">
                <a:effectLst/>
              </a:rPr>
              <a:t>contestuale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alla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scelta</a:t>
            </a:r>
            <a:r>
              <a:rPr lang="en-US" sz="2000" b="0" i="0" dirty="0">
                <a:effectLst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9E6D34-4AD7-25DD-AD22-E2D732E9EF4F}"/>
              </a:ext>
            </a:extLst>
          </p:cNvPr>
          <p:cNvSpPr txBox="1"/>
          <p:nvPr/>
        </p:nvSpPr>
        <p:spPr>
          <a:xfrm>
            <a:off x="4572000" y="3302951"/>
            <a:ext cx="66366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 posta attenzione ai processi degenerativi encefalici, ai disturbi psicotici, a quadri depressivi, distimici inveterati e ai disturbi d’ansia (STORIA DELLA PERSONA) che frequentemente pongono il soggetto in uno stato di minorazione che lo rende dipendente pregiudicandone le volontà.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53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94AB14-E95B-2141-8712-8D5A0525D041}"/>
              </a:ext>
            </a:extLst>
          </p:cNvPr>
          <p:cNvSpPr txBox="1"/>
          <p:nvPr/>
        </p:nvSpPr>
        <p:spPr>
          <a:xfrm>
            <a:off x="1137034" y="609600"/>
            <a:ext cx="6881026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Capacità decisionale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51D486-DFCA-8167-A56B-42506B5D8A59}"/>
              </a:ext>
            </a:extLst>
          </p:cNvPr>
          <p:cNvSpPr txBox="1"/>
          <p:nvPr/>
        </p:nvSpPr>
        <p:spPr>
          <a:xfrm>
            <a:off x="1137034" y="2194102"/>
            <a:ext cx="6573951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0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C</a:t>
            </a:r>
            <a:r>
              <a:rPr lang="en-US" sz="1600" b="0" i="0">
                <a:effectLst/>
              </a:rPr>
              <a:t>apacità di pianificazione e valutazione delle strategie efficaci in relazione ad un fine specifico connesse con le abilità di problem-solving e la flessibilità cognitiva</a:t>
            </a:r>
          </a:p>
          <a:p>
            <a:pPr marL="230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C</a:t>
            </a:r>
            <a:r>
              <a:rPr lang="en-US" sz="1600" b="0" i="0">
                <a:effectLst/>
              </a:rPr>
              <a:t>ontrollo inibitorio e i processi decisionali che supportano la selezione della risposta funzionale e la modificazione della risposta (comportamento) in relazione al cambiamento delle contingenze ambientali (es. rinforzo)</a:t>
            </a:r>
          </a:p>
          <a:p>
            <a:pPr marL="230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C</a:t>
            </a:r>
            <a:r>
              <a:rPr lang="en-US" sz="1600" b="0" i="0">
                <a:effectLst/>
              </a:rPr>
              <a:t>ontrollo attenzionale riferito alla capacità di inibire stimoli interferenti e di attivare l’informazione rilevante</a:t>
            </a:r>
          </a:p>
          <a:p>
            <a:pPr marL="230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M</a:t>
            </a:r>
            <a:r>
              <a:rPr lang="en-US" sz="1600" b="0" i="0">
                <a:effectLst/>
              </a:rPr>
              <a:t>emoria di lavoro che si riferisce a quei meccanismi cognitivi che consentono il mantenimento on-line e la manipolazione dell’informazione necessaria per l’esecuzione di operazioni cognitive complesse quali ad esempio il linguaggio, la comprensione e il ragionamento in modo da formulare intenzioni, sviluppare piani di azione, implementare strategie per la messa in atto di tali piani, monitorare la performance e valutarne gli esiti.</a:t>
            </a:r>
          </a:p>
        </p:txBody>
      </p:sp>
      <p:pic>
        <p:nvPicPr>
          <p:cNvPr id="5" name="Picture 4" descr="Lampadina su sfondo giallo con cavo e fasci di luce disegnati">
            <a:extLst>
              <a:ext uri="{FF2B5EF4-FFF2-40B4-BE49-F238E27FC236}">
                <a16:creationId xmlns:a16="http://schemas.microsoft.com/office/drawing/2014/main" id="{3D97C0D5-0762-2363-73FD-DA8375BEF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3"/>
          <a:stretch/>
        </p:blipFill>
        <p:spPr>
          <a:xfrm>
            <a:off x="8795981" y="1919781"/>
            <a:ext cx="2906973" cy="30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80BC84-FD13-7B9C-E502-97E76CB1574B}"/>
              </a:ext>
            </a:extLst>
          </p:cNvPr>
          <p:cNvSpPr txBox="1"/>
          <p:nvPr/>
        </p:nvSpPr>
        <p:spPr>
          <a:xfrm>
            <a:off x="6823878" y="741391"/>
            <a:ext cx="449182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>
                <a:latin typeface="+mj-lt"/>
                <a:ea typeface="+mj-ea"/>
                <a:cs typeface="+mj-cs"/>
              </a:rPr>
              <a:t>Quali sono i principi imprescindibili di una valutazione appropriata, non necessariamente di ambito sanitario?</a:t>
            </a:r>
          </a:p>
        </p:txBody>
      </p:sp>
      <p:pic>
        <p:nvPicPr>
          <p:cNvPr id="5" name="Picture 4" descr="Formule matematiche complesse su una lavagna">
            <a:extLst>
              <a:ext uri="{FF2B5EF4-FFF2-40B4-BE49-F238E27FC236}">
                <a16:creationId xmlns:a16="http://schemas.microsoft.com/office/drawing/2014/main" id="{10A9D2DB-A743-F4AF-6D60-79D41C10B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7" r="10593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8A6B2B-8612-F044-259C-0E8E4A82EF3D}"/>
              </a:ext>
            </a:extLst>
          </p:cNvPr>
          <p:cNvSpPr txBox="1"/>
          <p:nvPr/>
        </p:nvSpPr>
        <p:spPr>
          <a:xfrm>
            <a:off x="6823878" y="2533476"/>
            <a:ext cx="449182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deve</a:t>
            </a:r>
            <a:r>
              <a:rPr lang="en-US" sz="1100" dirty="0"/>
              <a:t> </a:t>
            </a:r>
            <a:r>
              <a:rPr lang="en-US" sz="1100" dirty="0" err="1"/>
              <a:t>rispecchiare</a:t>
            </a:r>
            <a:r>
              <a:rPr lang="en-US" sz="1100" dirty="0"/>
              <a:t> il principio dell’ </a:t>
            </a:r>
            <a:r>
              <a:rPr lang="en-US" sz="1100" dirty="0" err="1"/>
              <a:t>integrità</a:t>
            </a:r>
            <a:r>
              <a:rPr lang="en-US" sz="1100" dirty="0"/>
              <a:t> (multi-</a:t>
            </a:r>
            <a:r>
              <a:rPr lang="en-US" sz="1100" dirty="0" err="1"/>
              <a:t>dimensionalità</a:t>
            </a:r>
            <a:r>
              <a:rPr lang="en-US" sz="1100" dirty="0"/>
              <a:t>) </a:t>
            </a:r>
            <a:r>
              <a:rPr lang="en-US" sz="1100" dirty="0" err="1"/>
              <a:t>della</a:t>
            </a:r>
            <a:r>
              <a:rPr lang="en-US" sz="1100" dirty="0"/>
              <a:t> persona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deve</a:t>
            </a:r>
            <a:r>
              <a:rPr lang="en-US" sz="1100" dirty="0"/>
              <a:t> </a:t>
            </a:r>
            <a:r>
              <a:rPr lang="en-US" sz="1100" dirty="0" err="1"/>
              <a:t>avvenire</a:t>
            </a:r>
            <a:r>
              <a:rPr lang="en-US" sz="1100" dirty="0"/>
              <a:t> </a:t>
            </a:r>
            <a:r>
              <a:rPr lang="en-US" sz="1100" dirty="0" err="1"/>
              <a:t>nel</a:t>
            </a:r>
            <a:r>
              <a:rPr lang="en-US" sz="1100" dirty="0"/>
              <a:t> rispetto di </a:t>
            </a:r>
            <a:r>
              <a:rPr lang="en-US" sz="1100" dirty="0" err="1"/>
              <a:t>una</a:t>
            </a:r>
            <a:r>
              <a:rPr lang="en-US" sz="1100" dirty="0"/>
              <a:t> </a:t>
            </a:r>
            <a:r>
              <a:rPr lang="en-US" sz="1100" dirty="0" err="1"/>
              <a:t>valutazione</a:t>
            </a:r>
            <a:r>
              <a:rPr lang="en-US" sz="1100" dirty="0"/>
              <a:t> </a:t>
            </a:r>
            <a:r>
              <a:rPr lang="en-US" sz="1100" dirty="0" err="1"/>
              <a:t>delle</a:t>
            </a:r>
            <a:r>
              <a:rPr lang="en-US" sz="1100" dirty="0"/>
              <a:t> </a:t>
            </a:r>
            <a:r>
              <a:rPr lang="en-US" sz="1100" dirty="0" err="1"/>
              <a:t>funzioni</a:t>
            </a:r>
            <a:r>
              <a:rPr lang="en-US" sz="1100" dirty="0"/>
              <a:t> cognitive, </a:t>
            </a:r>
            <a:r>
              <a:rPr lang="en-US" sz="1100" dirty="0" err="1"/>
              <a:t>dei</a:t>
            </a:r>
            <a:r>
              <a:rPr lang="en-US" sz="1100" dirty="0"/>
              <a:t> </a:t>
            </a:r>
            <a:r>
              <a:rPr lang="en-US" sz="1100" dirty="0" err="1"/>
              <a:t>sintomi</a:t>
            </a:r>
            <a:r>
              <a:rPr lang="en-US" sz="1100" dirty="0"/>
              <a:t> non </a:t>
            </a:r>
            <a:r>
              <a:rPr lang="en-US" sz="1100" dirty="0" err="1"/>
              <a:t>cognitivi</a:t>
            </a:r>
            <a:r>
              <a:rPr lang="en-US" sz="1100" dirty="0"/>
              <a:t>, </a:t>
            </a:r>
            <a:r>
              <a:rPr lang="en-US" sz="1100" dirty="0" err="1"/>
              <a:t>della</a:t>
            </a:r>
            <a:r>
              <a:rPr lang="en-US" sz="1100" dirty="0"/>
              <a:t> </a:t>
            </a:r>
            <a:r>
              <a:rPr lang="en-US" sz="1100" dirty="0" err="1"/>
              <a:t>depressione</a:t>
            </a:r>
            <a:r>
              <a:rPr lang="en-US" sz="1100" dirty="0"/>
              <a:t>, </a:t>
            </a:r>
            <a:r>
              <a:rPr lang="en-US" sz="1100" dirty="0" err="1"/>
              <a:t>delle</a:t>
            </a:r>
            <a:r>
              <a:rPr lang="en-US" sz="1100" dirty="0"/>
              <a:t> </a:t>
            </a:r>
            <a:r>
              <a:rPr lang="en-US" sz="1100" dirty="0" err="1"/>
              <a:t>eventuali</a:t>
            </a:r>
            <a:r>
              <a:rPr lang="en-US" sz="1100" dirty="0"/>
              <a:t> co-</a:t>
            </a:r>
            <a:r>
              <a:rPr lang="en-US" sz="1100" dirty="0" err="1"/>
              <a:t>morbilità</a:t>
            </a:r>
            <a:r>
              <a:rPr lang="en-US" sz="1100" dirty="0"/>
              <a:t> </a:t>
            </a:r>
            <a:r>
              <a:rPr lang="en-US" sz="1100" dirty="0" err="1"/>
              <a:t>somatiche</a:t>
            </a:r>
            <a:r>
              <a:rPr lang="en-US" sz="1100" dirty="0"/>
              <a:t> associate ed </a:t>
            </a:r>
            <a:r>
              <a:rPr lang="en-US" sz="1100" dirty="0" err="1"/>
              <a:t>attraverso</a:t>
            </a:r>
            <a:r>
              <a:rPr lang="en-US" sz="1100" dirty="0"/>
              <a:t> </a:t>
            </a:r>
            <a:r>
              <a:rPr lang="en-US" sz="1100" dirty="0" err="1"/>
              <a:t>l’esame</a:t>
            </a:r>
            <a:r>
              <a:rPr lang="en-US" sz="1100" dirty="0"/>
              <a:t> </a:t>
            </a:r>
            <a:r>
              <a:rPr lang="en-US" sz="1100" dirty="0" err="1"/>
              <a:t>dello</a:t>
            </a:r>
            <a:r>
              <a:rPr lang="en-US" sz="1100" dirty="0"/>
              <a:t> </a:t>
            </a:r>
            <a:r>
              <a:rPr lang="en-US" sz="1100" dirty="0" err="1"/>
              <a:t>stato</a:t>
            </a:r>
            <a:r>
              <a:rPr lang="en-US" sz="1100" dirty="0"/>
              <a:t> </a:t>
            </a:r>
            <a:r>
              <a:rPr lang="en-US" sz="1100" dirty="0" err="1"/>
              <a:t>funzionale</a:t>
            </a:r>
            <a:r>
              <a:rPr lang="en-US" sz="1100" dirty="0"/>
              <a:t> </a:t>
            </a:r>
            <a:r>
              <a:rPr lang="en-US" sz="1100" dirty="0" err="1"/>
              <a:t>della</a:t>
            </a:r>
            <a:r>
              <a:rPr lang="en-US" sz="1100" dirty="0"/>
              <a:t> persona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dall</a:t>
            </a:r>
            <a:r>
              <a:rPr lang="en-US" sz="1100" dirty="0"/>
              <a:t>’ </a:t>
            </a:r>
            <a:r>
              <a:rPr lang="en-US" sz="1100" dirty="0" err="1"/>
              <a:t>acquisizione</a:t>
            </a:r>
            <a:r>
              <a:rPr lang="en-US" sz="1100" dirty="0"/>
              <a:t> </a:t>
            </a:r>
            <a:r>
              <a:rPr lang="en-US" sz="1100" dirty="0" err="1"/>
              <a:t>della</a:t>
            </a:r>
            <a:r>
              <a:rPr lang="en-US" sz="1100" dirty="0"/>
              <a:t> </a:t>
            </a:r>
            <a:r>
              <a:rPr lang="en-US" sz="1100" dirty="0" err="1"/>
              <a:t>documentazione</a:t>
            </a:r>
            <a:r>
              <a:rPr lang="en-US" sz="1100" dirty="0"/>
              <a:t> sanitaria ed </a:t>
            </a:r>
            <a:r>
              <a:rPr lang="en-US" sz="1100" dirty="0" err="1"/>
              <a:t>amministrativa</a:t>
            </a:r>
            <a:r>
              <a:rPr lang="en-US" sz="1100" dirty="0"/>
              <a:t> </a:t>
            </a:r>
            <a:r>
              <a:rPr lang="en-US" sz="1100" dirty="0" err="1"/>
              <a:t>della</a:t>
            </a:r>
            <a:r>
              <a:rPr lang="en-US" sz="1100" dirty="0"/>
              <a:t> propria </a:t>
            </a:r>
            <a:r>
              <a:rPr lang="en-US" sz="1100" dirty="0" err="1"/>
              <a:t>storia</a:t>
            </a:r>
            <a:r>
              <a:rPr lang="en-US" sz="11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dall</a:t>
            </a:r>
            <a:r>
              <a:rPr lang="en-US" sz="1100" dirty="0"/>
              <a:t>’ </a:t>
            </a:r>
            <a:r>
              <a:rPr lang="en-US" sz="1100" dirty="0" err="1"/>
              <a:t>effettuazione</a:t>
            </a:r>
            <a:r>
              <a:rPr lang="en-US" sz="1100" dirty="0"/>
              <a:t> di </a:t>
            </a:r>
            <a:r>
              <a:rPr lang="en-US" sz="1100" dirty="0" err="1"/>
              <a:t>una</a:t>
            </a:r>
            <a:r>
              <a:rPr lang="en-US" sz="1100" dirty="0"/>
              <a:t> </a:t>
            </a:r>
            <a:r>
              <a:rPr lang="en-US" sz="1100" dirty="0" err="1"/>
              <a:t>consulenza</a:t>
            </a:r>
            <a:r>
              <a:rPr lang="en-US" sz="1100" dirty="0"/>
              <a:t> </a:t>
            </a:r>
            <a:r>
              <a:rPr lang="en-US" sz="1100" dirty="0" err="1"/>
              <a:t>specialistica</a:t>
            </a:r>
            <a:r>
              <a:rPr lang="en-US" sz="1100" dirty="0"/>
              <a:t> </a:t>
            </a:r>
            <a:r>
              <a:rPr lang="en-US" sz="1100" dirty="0" err="1"/>
              <a:t>adeguata</a:t>
            </a:r>
            <a:r>
              <a:rPr lang="en-US" sz="1100" dirty="0"/>
              <a:t>, </a:t>
            </a:r>
            <a:r>
              <a:rPr lang="en-US" sz="1100" dirty="0" err="1"/>
              <a:t>privilegiando</a:t>
            </a:r>
            <a:r>
              <a:rPr lang="en-US" sz="1100" dirty="0"/>
              <a:t> </a:t>
            </a:r>
            <a:r>
              <a:rPr lang="en-US" sz="1100" dirty="0" err="1"/>
              <a:t>gli</a:t>
            </a:r>
            <a:r>
              <a:rPr lang="en-US" sz="1100" dirty="0"/>
              <a:t> </a:t>
            </a:r>
            <a:r>
              <a:rPr lang="en-US" sz="1100" dirty="0" err="1"/>
              <a:t>aspetti</a:t>
            </a:r>
            <a:r>
              <a:rPr lang="en-US" sz="1100" dirty="0"/>
              <a:t>  </a:t>
            </a:r>
            <a:r>
              <a:rPr lang="en-US" sz="1100" dirty="0" err="1"/>
              <a:t>olistici</a:t>
            </a:r>
            <a:r>
              <a:rPr lang="en-US" sz="1100" dirty="0"/>
              <a:t> </a:t>
            </a:r>
            <a:r>
              <a:rPr lang="en-US" sz="1100" dirty="0" err="1"/>
              <a:t>funzionali</a:t>
            </a:r>
            <a:r>
              <a:rPr lang="en-US" sz="1100" dirty="0"/>
              <a:t> rispetto </a:t>
            </a:r>
            <a:r>
              <a:rPr lang="en-US" sz="1100" dirty="0" err="1"/>
              <a:t>alla</a:t>
            </a:r>
            <a:r>
              <a:rPr lang="en-US" sz="1100" dirty="0"/>
              <a:t> </a:t>
            </a:r>
            <a:r>
              <a:rPr lang="en-US" sz="1100" dirty="0" err="1"/>
              <a:t>diagnosi</a:t>
            </a:r>
            <a:r>
              <a:rPr lang="en-US" sz="1100" dirty="0"/>
              <a:t> </a:t>
            </a:r>
            <a:r>
              <a:rPr lang="en-US" sz="1100" dirty="0" err="1"/>
              <a:t>clinica</a:t>
            </a:r>
            <a:endParaRPr lang="en-US" sz="11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dalla</a:t>
            </a:r>
            <a:r>
              <a:rPr lang="en-US" sz="1100" dirty="0"/>
              <a:t> </a:t>
            </a:r>
            <a:r>
              <a:rPr lang="en-US" sz="1100" dirty="0" err="1"/>
              <a:t>verifica</a:t>
            </a:r>
            <a:r>
              <a:rPr lang="en-US" sz="1100" dirty="0"/>
              <a:t> del </a:t>
            </a:r>
            <a:r>
              <a:rPr lang="en-US" sz="1100" dirty="0" err="1"/>
              <a:t>requisito</a:t>
            </a:r>
            <a:r>
              <a:rPr lang="en-US" sz="1100" dirty="0"/>
              <a:t> </a:t>
            </a:r>
            <a:r>
              <a:rPr lang="en-US" sz="1100" dirty="0" err="1"/>
              <a:t>della</a:t>
            </a:r>
            <a:r>
              <a:rPr lang="en-US" sz="1100" dirty="0"/>
              <a:t> </a:t>
            </a:r>
            <a:r>
              <a:rPr lang="en-US" sz="1100" dirty="0" err="1"/>
              <a:t>permanenza</a:t>
            </a:r>
            <a:r>
              <a:rPr lang="en-US" sz="1100" dirty="0"/>
              <a:t> </a:t>
            </a:r>
            <a:r>
              <a:rPr lang="en-US" sz="1100" dirty="0" err="1"/>
              <a:t>dello</a:t>
            </a:r>
            <a:r>
              <a:rPr lang="en-US" sz="1100" dirty="0"/>
              <a:t> </a:t>
            </a:r>
            <a:r>
              <a:rPr lang="en-US" sz="1100" dirty="0" err="1"/>
              <a:t>stato</a:t>
            </a:r>
            <a:r>
              <a:rPr lang="en-US" sz="1100" dirty="0"/>
              <a:t> </a:t>
            </a:r>
            <a:r>
              <a:rPr lang="en-US" sz="1100" dirty="0" err="1"/>
              <a:t>invalidante</a:t>
            </a:r>
            <a:r>
              <a:rPr lang="en-US" sz="1100" dirty="0"/>
              <a:t> e </a:t>
            </a:r>
            <a:r>
              <a:rPr lang="en-US" sz="1100" dirty="0" err="1"/>
              <a:t>delle</a:t>
            </a:r>
            <a:r>
              <a:rPr lang="en-US" sz="1100" dirty="0"/>
              <a:t> </a:t>
            </a:r>
            <a:r>
              <a:rPr lang="en-US" sz="1100" dirty="0" err="1"/>
              <a:t>difficoltà</a:t>
            </a:r>
            <a:r>
              <a:rPr lang="en-US" sz="1100" dirty="0"/>
              <a:t> </a:t>
            </a:r>
            <a:r>
              <a:rPr lang="en-US" sz="1100" dirty="0" err="1"/>
              <a:t>persistenti</a:t>
            </a:r>
            <a:r>
              <a:rPr lang="en-US" sz="1100" dirty="0"/>
              <a:t> a </a:t>
            </a:r>
            <a:r>
              <a:rPr lang="en-US" sz="1100" dirty="0" err="1"/>
              <a:t>svolgere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compiti</a:t>
            </a:r>
            <a:r>
              <a:rPr lang="en-US" sz="1100" dirty="0"/>
              <a:t> e le </a:t>
            </a:r>
            <a:r>
              <a:rPr lang="en-US" sz="1100" dirty="0" err="1"/>
              <a:t>funzioni</a:t>
            </a:r>
            <a:r>
              <a:rPr lang="en-US" sz="1100" dirty="0"/>
              <a:t> </a:t>
            </a:r>
            <a:r>
              <a:rPr lang="en-US" sz="1100" dirty="0" err="1"/>
              <a:t>proprie</a:t>
            </a:r>
            <a:r>
              <a:rPr lang="en-US" sz="1100" dirty="0"/>
              <a:t> dell’ </a:t>
            </a:r>
            <a:r>
              <a:rPr lang="en-US" sz="1100" dirty="0" err="1"/>
              <a:t>età</a:t>
            </a:r>
            <a:endParaRPr lang="en-US" sz="11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dalla</a:t>
            </a:r>
            <a:r>
              <a:rPr lang="en-US" sz="1100" dirty="0"/>
              <a:t> </a:t>
            </a:r>
            <a:r>
              <a:rPr lang="en-US" sz="1100" dirty="0" err="1"/>
              <a:t>formulazione</a:t>
            </a:r>
            <a:r>
              <a:rPr lang="en-US" sz="1100" dirty="0"/>
              <a:t> di un </a:t>
            </a:r>
            <a:r>
              <a:rPr lang="en-US" sz="1100" dirty="0" err="1"/>
              <a:t>giudizio</a:t>
            </a:r>
            <a:r>
              <a:rPr lang="en-US" sz="1100" dirty="0"/>
              <a:t> </a:t>
            </a:r>
            <a:r>
              <a:rPr lang="en-US" sz="1100" dirty="0" err="1"/>
              <a:t>sullo</a:t>
            </a:r>
            <a:r>
              <a:rPr lang="en-US" sz="1100" dirty="0"/>
              <a:t> </a:t>
            </a:r>
            <a:r>
              <a:rPr lang="en-US" sz="1100" dirty="0" err="1"/>
              <a:t>stato</a:t>
            </a:r>
            <a:r>
              <a:rPr lang="en-US" sz="1100" dirty="0"/>
              <a:t> </a:t>
            </a:r>
            <a:r>
              <a:rPr lang="en-US" sz="1100" dirty="0" err="1"/>
              <a:t>cognitivo</a:t>
            </a:r>
            <a:r>
              <a:rPr lang="en-US" sz="1100" dirty="0"/>
              <a:t> </a:t>
            </a:r>
            <a:r>
              <a:rPr lang="en-US" sz="1100" dirty="0" err="1"/>
              <a:t>funzionale</a:t>
            </a:r>
            <a:r>
              <a:rPr lang="en-US" sz="1100" dirty="0"/>
              <a:t> «</a:t>
            </a:r>
            <a:r>
              <a:rPr lang="en-US" sz="1100" dirty="0" err="1"/>
              <a:t>evitando</a:t>
            </a:r>
            <a:r>
              <a:rPr lang="en-US" sz="1100" dirty="0"/>
              <a:t> un </a:t>
            </a:r>
            <a:r>
              <a:rPr lang="en-US" sz="1100" dirty="0" err="1"/>
              <a:t>concetto</a:t>
            </a:r>
            <a:r>
              <a:rPr lang="en-US" sz="1100" dirty="0"/>
              <a:t> del </a:t>
            </a:r>
            <a:r>
              <a:rPr lang="en-US" sz="1100" dirty="0" err="1"/>
              <a:t>tutto</a:t>
            </a:r>
            <a:r>
              <a:rPr lang="en-US" sz="1100" dirty="0"/>
              <a:t> o niente»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028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aggio in solitaria">
            <a:extLst>
              <a:ext uri="{FF2B5EF4-FFF2-40B4-BE49-F238E27FC236}">
                <a16:creationId xmlns:a16="http://schemas.microsoft.com/office/drawing/2014/main" id="{A9050E6D-D7A4-EC52-12FC-10C7B8A16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0" r="1213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A8AC99-00B2-B2A7-9E51-F355F63F0D43}"/>
              </a:ext>
            </a:extLst>
          </p:cNvPr>
          <p:cNvSpPr txBox="1"/>
          <p:nvPr/>
        </p:nvSpPr>
        <p:spPr>
          <a:xfrm>
            <a:off x="5792818" y="2386051"/>
            <a:ext cx="6116549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indent="-2095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Dialogo</a:t>
            </a:r>
            <a:r>
              <a:rPr lang="en-US" sz="2000" dirty="0"/>
              <a:t> </a:t>
            </a:r>
            <a:r>
              <a:rPr lang="en-US" sz="2000" dirty="0" err="1"/>
              <a:t>approfondito</a:t>
            </a:r>
            <a:endParaRPr lang="en-US" sz="2000" dirty="0"/>
          </a:p>
          <a:p>
            <a:pPr marL="277813" indent="-2095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Preferibilmente</a:t>
            </a:r>
            <a:r>
              <a:rPr lang="en-US" sz="2000" dirty="0"/>
              <a:t> </a:t>
            </a:r>
            <a:r>
              <a:rPr lang="en-US" sz="2000" dirty="0" err="1"/>
              <a:t>incontro</a:t>
            </a:r>
            <a:r>
              <a:rPr lang="en-US" sz="2000" dirty="0"/>
              <a:t> in modo </a:t>
            </a:r>
            <a:r>
              <a:rPr lang="en-US" sz="2000" dirty="0" err="1"/>
              <a:t>disgiunto</a:t>
            </a:r>
            <a:r>
              <a:rPr lang="en-US" sz="2000" dirty="0"/>
              <a:t> da </a:t>
            </a:r>
            <a:r>
              <a:rPr lang="en-US" sz="2000" dirty="0" err="1"/>
              <a:t>altri</a:t>
            </a:r>
            <a:r>
              <a:rPr lang="en-US" sz="2000" dirty="0"/>
              <a:t> </a:t>
            </a:r>
            <a:r>
              <a:rPr lang="en-US" sz="2000" dirty="0" err="1"/>
              <a:t>famigliari</a:t>
            </a:r>
            <a:endParaRPr lang="en-US" sz="2000" dirty="0"/>
          </a:p>
          <a:p>
            <a:pPr marL="277813" indent="-2095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Tranquillità</a:t>
            </a:r>
            <a:r>
              <a:rPr lang="en-US" sz="2000" dirty="0"/>
              <a:t>, voce </a:t>
            </a:r>
            <a:r>
              <a:rPr lang="en-US" sz="2000" dirty="0" err="1"/>
              <a:t>pacata</a:t>
            </a:r>
            <a:r>
              <a:rPr lang="en-US" sz="2000" dirty="0"/>
              <a:t>, </a:t>
            </a:r>
            <a:r>
              <a:rPr lang="en-US" sz="2000" dirty="0" err="1"/>
              <a:t>linguaggio</a:t>
            </a:r>
            <a:r>
              <a:rPr lang="en-US" sz="2000" dirty="0"/>
              <a:t> semplice</a:t>
            </a:r>
          </a:p>
          <a:p>
            <a:pPr marL="277813" indent="-2095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E’ chi </a:t>
            </a:r>
            <a:r>
              <a:rPr lang="en-US" sz="2000" dirty="0" err="1"/>
              <a:t>intervista</a:t>
            </a:r>
            <a:r>
              <a:rPr lang="en-US" sz="2000" dirty="0"/>
              <a:t> a </a:t>
            </a:r>
            <a:r>
              <a:rPr lang="en-US" sz="2000" dirty="0" err="1"/>
              <a:t>guidare</a:t>
            </a:r>
            <a:r>
              <a:rPr lang="en-US" sz="2000" dirty="0"/>
              <a:t> e non la persona </a:t>
            </a:r>
            <a:r>
              <a:rPr lang="en-US" sz="2000" dirty="0" err="1"/>
              <a:t>accolta</a:t>
            </a:r>
            <a:endParaRPr lang="en-US" sz="2000" dirty="0"/>
          </a:p>
          <a:p>
            <a:pPr marL="277813" indent="-2095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domande</a:t>
            </a:r>
            <a:r>
              <a:rPr lang="en-US" sz="2000" dirty="0"/>
              <a:t> di interesse </a:t>
            </a:r>
            <a:r>
              <a:rPr lang="en-US" sz="2000" dirty="0" err="1"/>
              <a:t>vanno</a:t>
            </a:r>
            <a:r>
              <a:rPr lang="en-US" sz="2000" dirty="0"/>
              <a:t> sempre intercalate ad </a:t>
            </a:r>
            <a:r>
              <a:rPr lang="en-US" sz="2000" dirty="0" err="1"/>
              <a:t>altre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mettano</a:t>
            </a:r>
            <a:r>
              <a:rPr lang="en-US" sz="2000" dirty="0"/>
              <a:t> a proprio agio la persona</a:t>
            </a:r>
          </a:p>
          <a:p>
            <a:pPr marL="277813" indent="-2095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Possono</a:t>
            </a:r>
            <a:r>
              <a:rPr lang="en-US" sz="2000" dirty="0"/>
              <a:t>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utilizzati</a:t>
            </a:r>
            <a:r>
              <a:rPr lang="en-US" sz="2000" dirty="0"/>
              <a:t> </a:t>
            </a:r>
            <a:r>
              <a:rPr lang="en-US" sz="2000" dirty="0" err="1"/>
              <a:t>degli</a:t>
            </a:r>
            <a:r>
              <a:rPr lang="en-US" sz="2000" dirty="0"/>
              <a:t> </a:t>
            </a:r>
            <a:r>
              <a:rPr lang="en-US" sz="2000" dirty="0" err="1"/>
              <a:t>strumenti</a:t>
            </a:r>
            <a:r>
              <a:rPr lang="en-US" sz="2000" dirty="0"/>
              <a:t> </a:t>
            </a:r>
            <a:r>
              <a:rPr lang="en-US" sz="2000" dirty="0" err="1"/>
              <a:t>oggettivi</a:t>
            </a: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516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C1E900-2EAC-6473-6D14-1B5B23598690}"/>
              </a:ext>
            </a:extLst>
          </p:cNvPr>
          <p:cNvSpPr txBox="1"/>
          <p:nvPr/>
        </p:nvSpPr>
        <p:spPr>
          <a:xfrm>
            <a:off x="98615" y="2767106"/>
            <a:ext cx="3442254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Valutazione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funzionale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0491AC-A687-91D6-0248-F21067E5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378694"/>
            <a:ext cx="7225748" cy="41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0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8F5988-1B9D-96A0-B868-3ABE7F807CB3}"/>
              </a:ext>
            </a:extLst>
          </p:cNvPr>
          <p:cNvSpPr txBox="1"/>
          <p:nvPr/>
        </p:nvSpPr>
        <p:spPr>
          <a:xfrm>
            <a:off x="1137034" y="2194102"/>
            <a:ext cx="4438036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Valutazione</a:t>
            </a:r>
            <a:r>
              <a:rPr lang="en-US" sz="2000" dirty="0"/>
              <a:t> di screening 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funzioni</a:t>
            </a:r>
            <a:r>
              <a:rPr lang="en-US" sz="2000" dirty="0"/>
              <a:t> cognitive</a:t>
            </a:r>
          </a:p>
        </p:txBody>
      </p:sp>
      <p:pic>
        <p:nvPicPr>
          <p:cNvPr id="4" name="Immagine 3" descr="Immagine che contiene testo, schermata, documento, Carattere&#10;&#10;Descrizione generata automaticamente">
            <a:extLst>
              <a:ext uri="{FF2B5EF4-FFF2-40B4-BE49-F238E27FC236}">
                <a16:creationId xmlns:a16="http://schemas.microsoft.com/office/drawing/2014/main" id="{3687AF22-2B90-6407-0E76-C4E03308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77" y="16902"/>
            <a:ext cx="4536831" cy="69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BDB3F7BD-9F6D-6F1E-C3A2-D2BF31133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693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9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DD084BC9-9589-DA0E-171E-997C32DCC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Perchè è importante?</a:t>
            </a:r>
          </a:p>
        </p:txBody>
      </p:sp>
      <p:sp>
        <p:nvSpPr>
          <p:cNvPr id="11" name="Subtitle 12">
            <a:extLst>
              <a:ext uri="{FF2B5EF4-FFF2-40B4-BE49-F238E27FC236}">
                <a16:creationId xmlns:a16="http://schemas.microsoft.com/office/drawing/2014/main" id="{F8FE6C11-B56E-D593-91F8-4157FCB4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it-IT" sz="1300" dirty="0">
                <a:effectLst/>
                <a:latin typeface="ProfilePro"/>
              </a:rPr>
              <a:t>La comunicazione comporta la condivisione o lo scambio di informazioni tra cui, ad esempio, notizie, idee e sentimenti. </a:t>
            </a:r>
            <a:endParaRPr lang="it-IT" sz="1300" dirty="0"/>
          </a:p>
          <a:p>
            <a:pPr algn="l"/>
            <a:r>
              <a:rPr lang="it-IT" sz="1300" dirty="0">
                <a:effectLst/>
                <a:latin typeface="ProfilePro"/>
              </a:rPr>
              <a:t>Il modo in cui rappresentiamo la demenza tramite parole o immagini, infatti, </a:t>
            </a:r>
            <a:r>
              <a:rPr lang="it-IT" sz="1300" dirty="0" err="1">
                <a:effectLst/>
                <a:latin typeface="ProfilePro"/>
              </a:rPr>
              <a:t>puo</a:t>
            </a:r>
            <a:r>
              <a:rPr lang="it-IT" sz="1300" dirty="0">
                <a:effectLst/>
                <a:latin typeface="ProfilePro"/>
              </a:rPr>
              <a:t>̀ influenzare il modo in cui pensiamo alle persone che vivono questa condizione o come le trattiamo. </a:t>
            </a:r>
          </a:p>
          <a:p>
            <a:pPr algn="l"/>
            <a:r>
              <a:rPr lang="it-IT" sz="1300" dirty="0">
                <a:latin typeface="ProfilePro"/>
              </a:rPr>
              <a:t>L</a:t>
            </a:r>
            <a:r>
              <a:rPr lang="it-IT" sz="1300" dirty="0">
                <a:effectLst/>
                <a:latin typeface="ProfilePro"/>
              </a:rPr>
              <a:t>’intento è quello di offrire una guida semplice e costruttiva per aumentare la consapevolezza sulla necessità di comunicare in modo etico ed inclusivo. </a:t>
            </a:r>
            <a:endParaRPr lang="it-IT" sz="1300" dirty="0"/>
          </a:p>
          <a:p>
            <a:pPr algn="l"/>
            <a:endParaRPr lang="it-IT" sz="1300" dirty="0"/>
          </a:p>
          <a:p>
            <a:pPr algn="l"/>
            <a:endParaRPr lang="en-US" sz="13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6C14983-7A98-D8CF-545E-83311207D7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0040" y="1910883"/>
            <a:ext cx="4087368" cy="2718099"/>
          </a:xfrm>
          <a:prstGeom prst="rect">
            <a:avLst/>
          </a:prstGeom>
          <a:noFill/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0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4C6E12-AC78-FDC0-9BB7-D411482F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08" y="1019731"/>
            <a:ext cx="3421958" cy="45011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GB, </a:t>
            </a:r>
            <a:r>
              <a:rPr lang="en-US" sz="1700" dirty="0" err="1"/>
              <a:t>uomo</a:t>
            </a:r>
            <a:r>
              <a:rPr lang="en-US" sz="1700" dirty="0"/>
              <a:t>, 78 anni</a:t>
            </a:r>
          </a:p>
          <a:p>
            <a:r>
              <a:rPr lang="en-US" sz="1700" dirty="0" err="1"/>
              <a:t>Giunge</a:t>
            </a:r>
            <a:r>
              <a:rPr lang="en-US" sz="1700" dirty="0"/>
              <a:t> in studio accompagnato </a:t>
            </a:r>
            <a:r>
              <a:rPr lang="en-US" sz="1700" dirty="0" err="1"/>
              <a:t>dalla</a:t>
            </a:r>
            <a:r>
              <a:rPr lang="en-US" sz="1700" dirty="0"/>
              <a:t> </a:t>
            </a:r>
            <a:r>
              <a:rPr lang="en-US" sz="1700" dirty="0" err="1"/>
              <a:t>figlia</a:t>
            </a:r>
            <a:r>
              <a:rPr lang="en-US" sz="1700" dirty="0"/>
              <a:t> per un </a:t>
            </a:r>
            <a:r>
              <a:rPr lang="en-US" sz="1700" dirty="0" err="1"/>
              <a:t>atto</a:t>
            </a:r>
            <a:r>
              <a:rPr lang="en-US" sz="1700" dirty="0"/>
              <a:t> di </a:t>
            </a:r>
            <a:r>
              <a:rPr lang="en-US" sz="1700" dirty="0" err="1"/>
              <a:t>donazione</a:t>
            </a:r>
            <a:endParaRPr lang="en-US" sz="1700" dirty="0"/>
          </a:p>
          <a:p>
            <a:r>
              <a:rPr lang="en-US" sz="1700" dirty="0" err="1"/>
              <a:t>Vedovo</a:t>
            </a:r>
            <a:r>
              <a:rPr lang="en-US" sz="1700" dirty="0"/>
              <a:t>, </a:t>
            </a:r>
            <a:r>
              <a:rPr lang="en-US" sz="1700" dirty="0" err="1"/>
              <a:t>un’unica</a:t>
            </a:r>
            <a:r>
              <a:rPr lang="en-US" sz="1700" dirty="0"/>
              <a:t> </a:t>
            </a:r>
            <a:r>
              <a:rPr lang="en-US" sz="1700" dirty="0" err="1"/>
              <a:t>figlia</a:t>
            </a:r>
            <a:r>
              <a:rPr lang="en-US" sz="1700" dirty="0"/>
              <a:t>, </a:t>
            </a:r>
            <a:r>
              <a:rPr lang="en-US" sz="1700" dirty="0" err="1"/>
              <a:t>scolarità</a:t>
            </a:r>
            <a:r>
              <a:rPr lang="en-US" sz="1700" dirty="0"/>
              <a:t> </a:t>
            </a:r>
            <a:r>
              <a:rPr lang="en-US" sz="1700" dirty="0" err="1"/>
              <a:t>licenza</a:t>
            </a:r>
            <a:r>
              <a:rPr lang="en-US" sz="1700" dirty="0"/>
              <a:t> media </a:t>
            </a:r>
            <a:r>
              <a:rPr lang="en-US" sz="1700" dirty="0" err="1"/>
              <a:t>superiore</a:t>
            </a:r>
            <a:r>
              <a:rPr lang="en-US" sz="1700" dirty="0"/>
              <a:t>, </a:t>
            </a:r>
            <a:r>
              <a:rPr lang="en-US" sz="1700" dirty="0" err="1"/>
              <a:t>vive</a:t>
            </a:r>
            <a:r>
              <a:rPr lang="en-US" sz="1700" dirty="0"/>
              <a:t> solo, ha </a:t>
            </a:r>
            <a:r>
              <a:rPr lang="en-US" sz="1700" dirty="0" err="1"/>
              <a:t>licenza</a:t>
            </a:r>
            <a:r>
              <a:rPr lang="en-US" sz="1700" dirty="0"/>
              <a:t> di </a:t>
            </a:r>
            <a:r>
              <a:rPr lang="en-US" sz="1700" dirty="0" err="1"/>
              <a:t>guida</a:t>
            </a:r>
            <a:endParaRPr lang="en-US" sz="1700" dirty="0"/>
          </a:p>
          <a:p>
            <a:r>
              <a:rPr lang="en-US" sz="1700" dirty="0"/>
              <a:t>Dal </a:t>
            </a:r>
            <a:r>
              <a:rPr lang="en-US" sz="1700" dirty="0" err="1"/>
              <a:t>dialogo</a:t>
            </a:r>
            <a:r>
              <a:rPr lang="en-US" sz="1700" dirty="0"/>
              <a:t> emerge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capacità</a:t>
            </a:r>
            <a:r>
              <a:rPr lang="en-US" sz="1700" dirty="0"/>
              <a:t> di </a:t>
            </a:r>
            <a:r>
              <a:rPr lang="en-US" sz="1700" dirty="0" err="1"/>
              <a:t>attenzione</a:t>
            </a:r>
            <a:r>
              <a:rPr lang="en-US" sz="1700" dirty="0"/>
              <a:t> </a:t>
            </a:r>
            <a:r>
              <a:rPr lang="en-US" sz="1700" dirty="0" err="1"/>
              <a:t>completa</a:t>
            </a:r>
            <a:r>
              <a:rPr lang="en-US" sz="1700" dirty="0"/>
              <a:t>, </a:t>
            </a:r>
            <a:r>
              <a:rPr lang="en-US" sz="1700" dirty="0" err="1"/>
              <a:t>orientamento</a:t>
            </a:r>
            <a:r>
              <a:rPr lang="en-US" sz="1700" dirty="0"/>
              <a:t> </a:t>
            </a:r>
            <a:r>
              <a:rPr lang="en-US" sz="1700" dirty="0" err="1"/>
              <a:t>spazio</a:t>
            </a:r>
            <a:r>
              <a:rPr lang="en-US" sz="1700" dirty="0"/>
              <a:t> </a:t>
            </a:r>
            <a:r>
              <a:rPr lang="en-US" sz="1700" dirty="0" err="1"/>
              <a:t>temporale</a:t>
            </a:r>
            <a:r>
              <a:rPr lang="en-US" sz="1700" dirty="0"/>
              <a:t> </a:t>
            </a:r>
            <a:r>
              <a:rPr lang="en-US" sz="1700" dirty="0" err="1"/>
              <a:t>completo</a:t>
            </a:r>
            <a:r>
              <a:rPr lang="en-US" sz="1700" dirty="0"/>
              <a:t>, </a:t>
            </a:r>
            <a:r>
              <a:rPr lang="en-US" sz="1700" dirty="0" err="1"/>
              <a:t>buona</a:t>
            </a:r>
            <a:r>
              <a:rPr lang="en-US" sz="1700" dirty="0"/>
              <a:t> </a:t>
            </a:r>
            <a:r>
              <a:rPr lang="en-US" sz="1700" dirty="0" err="1"/>
              <a:t>capacità</a:t>
            </a:r>
            <a:r>
              <a:rPr lang="en-US" sz="1700" dirty="0"/>
              <a:t> di </a:t>
            </a:r>
            <a:r>
              <a:rPr lang="en-US" sz="1700" dirty="0" err="1"/>
              <a:t>linguaggio</a:t>
            </a:r>
            <a:r>
              <a:rPr lang="en-US" sz="1700" dirty="0"/>
              <a:t>, </a:t>
            </a:r>
            <a:r>
              <a:rPr lang="en-US" sz="1700" dirty="0" err="1"/>
              <a:t>descrive</a:t>
            </a:r>
            <a:r>
              <a:rPr lang="en-US" sz="1700" dirty="0"/>
              <a:t> </a:t>
            </a:r>
            <a:r>
              <a:rPr lang="en-US" sz="1700" dirty="0" err="1"/>
              <a:t>compiutamente</a:t>
            </a:r>
            <a:r>
              <a:rPr lang="en-US" sz="1700" dirty="0"/>
              <a:t> la </a:t>
            </a:r>
            <a:r>
              <a:rPr lang="en-US" sz="1700" dirty="0" err="1"/>
              <a:t>motivazione</a:t>
            </a:r>
            <a:r>
              <a:rPr lang="en-US" sz="1700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sua</a:t>
            </a:r>
            <a:r>
              <a:rPr lang="en-US" sz="1700" dirty="0"/>
              <a:t> </a:t>
            </a:r>
            <a:r>
              <a:rPr lang="en-US" sz="1700" dirty="0" err="1"/>
              <a:t>presenza</a:t>
            </a:r>
            <a:r>
              <a:rPr lang="en-US" sz="1700" dirty="0"/>
              <a:t> </a:t>
            </a:r>
          </a:p>
          <a:p>
            <a:endParaRPr lang="en-US" sz="17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F2CC2A-D6BA-2D39-F90E-586C71550236}"/>
              </a:ext>
            </a:extLst>
          </p:cNvPr>
          <p:cNvSpPr txBox="1"/>
          <p:nvPr/>
        </p:nvSpPr>
        <p:spPr>
          <a:xfrm>
            <a:off x="4718746" y="1019731"/>
            <a:ext cx="3421957" cy="201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Giunge</a:t>
            </a:r>
            <a:r>
              <a:rPr lang="en-US" sz="2000" dirty="0"/>
              <a:t> in </a:t>
            </a:r>
            <a:r>
              <a:rPr lang="en-US" sz="2000" dirty="0" err="1"/>
              <a:t>ambulatorio</a:t>
            </a:r>
            <a:r>
              <a:rPr lang="en-US" sz="2000" dirty="0"/>
              <a:t> per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multidimensionale</a:t>
            </a:r>
            <a:r>
              <a:rPr lang="en-US" sz="2000" dirty="0"/>
              <a:t> </a:t>
            </a:r>
            <a:r>
              <a:rPr lang="en-US" sz="2000" dirty="0" err="1"/>
              <a:t>geriatrica</a:t>
            </a:r>
            <a:r>
              <a:rPr lang="en-US" sz="2000" dirty="0"/>
              <a:t> </a:t>
            </a:r>
            <a:r>
              <a:rPr lang="en-US" sz="2000" dirty="0" err="1"/>
              <a:t>indotta</a:t>
            </a:r>
            <a:r>
              <a:rPr lang="en-US" sz="2000" dirty="0"/>
              <a:t> </a:t>
            </a:r>
            <a:r>
              <a:rPr lang="en-US" sz="2000" dirty="0" err="1"/>
              <a:t>dallo</a:t>
            </a:r>
            <a:r>
              <a:rPr lang="en-US" sz="2000" dirty="0"/>
              <a:t> studio </a:t>
            </a:r>
            <a:r>
              <a:rPr lang="en-US" sz="2000" dirty="0" err="1"/>
              <a:t>notarile</a:t>
            </a:r>
            <a:r>
              <a:rPr lang="en-US" sz="2000" dirty="0"/>
              <a:t> di </a:t>
            </a:r>
            <a:r>
              <a:rPr lang="en-US" sz="2000" dirty="0" err="1"/>
              <a:t>riferimento</a:t>
            </a:r>
            <a:r>
              <a:rPr lang="en-US" sz="2000" dirty="0"/>
              <a:t> per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capacità</a:t>
            </a:r>
            <a:r>
              <a:rPr lang="en-US" sz="2000" dirty="0"/>
              <a:t> di </a:t>
            </a:r>
            <a:r>
              <a:rPr lang="en-US" sz="2000" dirty="0" err="1"/>
              <a:t>intendere</a:t>
            </a:r>
            <a:r>
              <a:rPr lang="en-US" sz="2000" dirty="0"/>
              <a:t> e </a:t>
            </a:r>
            <a:r>
              <a:rPr lang="en-US" sz="2000" dirty="0" err="1"/>
              <a:t>volere</a:t>
            </a:r>
            <a:r>
              <a:rPr lang="en-US" sz="2000" dirty="0"/>
              <a:t> (?).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ACF4A4-D915-2218-245D-DDBF87EB2808}"/>
              </a:ext>
            </a:extLst>
          </p:cNvPr>
          <p:cNvSpPr txBox="1"/>
          <p:nvPr/>
        </p:nvSpPr>
        <p:spPr>
          <a:xfrm>
            <a:off x="8189955" y="3626604"/>
            <a:ext cx="3621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Conclusione della valutazione: la </a:t>
            </a:r>
            <a:r>
              <a:rPr lang="it-IT" dirty="0" err="1"/>
              <a:t>testistica</a:t>
            </a:r>
            <a:r>
              <a:rPr lang="it-IT" dirty="0"/>
              <a:t> effettuata non mostra alterazioni di carattere patologico della sfera cognitiva. Il quadro complessivo depone per una condizione di invecchiamento di successo. </a:t>
            </a:r>
          </a:p>
        </p:txBody>
      </p:sp>
      <p:cxnSp>
        <p:nvCxnSpPr>
          <p:cNvPr id="10" name="Connettore 4 9">
            <a:extLst>
              <a:ext uri="{FF2B5EF4-FFF2-40B4-BE49-F238E27FC236}">
                <a16:creationId xmlns:a16="http://schemas.microsoft.com/office/drawing/2014/main" id="{DBD7E0E5-0679-614A-6E86-ED4D3E72895A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6482879" y="2984513"/>
            <a:ext cx="1604671" cy="171097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2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13E1E4-7044-B12C-CCF0-FE0E3FCE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365125" indent="-352425">
              <a:buAutoNum type="arabicPeriod"/>
            </a:pPr>
            <a:r>
              <a:rPr lang="it-IT" sz="1300" dirty="0">
                <a:effectLst/>
                <a:latin typeface="ProfilePro"/>
              </a:rPr>
              <a:t>Utilizzate termini e parole che non siano offensivi o stigmatizzanti e siano rispettosi e inclusivi quando vi riferite a persone con demenza e alle persone che si prendono cura di loro </a:t>
            </a:r>
          </a:p>
          <a:p>
            <a:pPr marL="365125" indent="-352425">
              <a:buAutoNum type="arabicPeriod"/>
            </a:pPr>
            <a:endParaRPr lang="it-IT" sz="1300" dirty="0"/>
          </a:p>
          <a:p>
            <a:pPr marL="365125" indent="-352425">
              <a:buNone/>
            </a:pPr>
            <a:r>
              <a:rPr lang="it-IT" sz="1300" dirty="0">
                <a:effectLst/>
                <a:latin typeface="ProfilePro"/>
              </a:rPr>
              <a:t>2. 	Prestate attenzione ai termini e ai concetti e a come questi possano essere interpretati dal pubblico in generale; utilizzateli in un modo chiaro e preciso e quando necessario aggiungete informazioni o spiegazioni, in modo che le persone possano comprendere </a:t>
            </a:r>
            <a:r>
              <a:rPr lang="it-IT" sz="1300" dirty="0" err="1">
                <a:effectLst/>
                <a:latin typeface="ProfilePro"/>
              </a:rPr>
              <a:t>cio</a:t>
            </a:r>
            <a:r>
              <a:rPr lang="it-IT" sz="1300" dirty="0">
                <a:effectLst/>
                <a:latin typeface="ProfilePro"/>
              </a:rPr>
              <a:t>̀ che state comunicando </a:t>
            </a:r>
          </a:p>
          <a:p>
            <a:pPr marL="365125" indent="-352425">
              <a:buNone/>
            </a:pPr>
            <a:endParaRPr lang="it-IT" sz="1300" dirty="0">
              <a:effectLst/>
              <a:latin typeface="ProfilePro"/>
            </a:endParaRPr>
          </a:p>
          <a:p>
            <a:pPr marL="365125" indent="-352425">
              <a:buNone/>
            </a:pPr>
            <a:r>
              <a:rPr lang="it-IT" sz="1300" dirty="0">
                <a:effectLst/>
                <a:latin typeface="ProfilePro"/>
              </a:rPr>
              <a:t>3. 	Tenete in considerazione il pubblico a cui vi state rivolgendo e l’obiettivo della vostra comunicazione, e assicuratevi che i contenuti, i termini e la forma siano appropriati </a:t>
            </a:r>
            <a:endParaRPr lang="it-IT" sz="1300" dirty="0"/>
          </a:p>
          <a:p>
            <a:endParaRPr lang="it-IT" sz="1300" dirty="0"/>
          </a:p>
          <a:p>
            <a:endParaRPr lang="it-IT" sz="1300" dirty="0"/>
          </a:p>
        </p:txBody>
      </p:sp>
      <p:pic>
        <p:nvPicPr>
          <p:cNvPr id="5" name="Picture 4" descr="Illustrazione di una tavola periodica">
            <a:extLst>
              <a:ext uri="{FF2B5EF4-FFF2-40B4-BE49-F238E27FC236}">
                <a16:creationId xmlns:a16="http://schemas.microsoft.com/office/drawing/2014/main" id="{A3F19BE0-D518-A0EA-AD06-486C69CD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1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23ACF-97ED-C655-044C-AA982B98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2497015"/>
            <a:ext cx="5715000" cy="4149969"/>
          </a:xfrm>
        </p:spPr>
        <p:txBody>
          <a:bodyPr anchor="ctr">
            <a:normAutofit/>
          </a:bodyPr>
          <a:lstStyle/>
          <a:p>
            <a:pPr marL="365125" indent="-352425">
              <a:buNone/>
            </a:pPr>
            <a:r>
              <a:rPr lang="it-IT" sz="1300" dirty="0">
                <a:effectLst/>
                <a:latin typeface="ProfilePro"/>
              </a:rPr>
              <a:t>4. Riflettete sui modi di rappresentare la </a:t>
            </a:r>
            <a:r>
              <a:rPr lang="it-IT" sz="1300" dirty="0" err="1">
                <a:effectLst/>
                <a:latin typeface="ProfilePro"/>
              </a:rPr>
              <a:t>dignita</a:t>
            </a:r>
            <a:r>
              <a:rPr lang="it-IT" sz="1300" dirty="0">
                <a:effectLst/>
                <a:latin typeface="ProfilePro"/>
              </a:rPr>
              <a:t>̀, la </a:t>
            </a:r>
            <a:r>
              <a:rPr lang="it-IT" sz="1300" dirty="0" err="1">
                <a:effectLst/>
                <a:latin typeface="ProfilePro"/>
              </a:rPr>
              <a:t>personalita</a:t>
            </a:r>
            <a:r>
              <a:rPr lang="it-IT" sz="1300" dirty="0">
                <a:effectLst/>
                <a:latin typeface="ProfilePro"/>
              </a:rPr>
              <a:t>̀, l’</a:t>
            </a:r>
            <a:r>
              <a:rPr lang="it-IT" sz="1300" dirty="0" err="1">
                <a:effectLst/>
                <a:latin typeface="ProfilePro"/>
              </a:rPr>
              <a:t>individualita</a:t>
            </a:r>
            <a:r>
              <a:rPr lang="it-IT" sz="1300" dirty="0">
                <a:effectLst/>
                <a:latin typeface="ProfilePro"/>
              </a:rPr>
              <a:t>̀ e la cittadinanza delle persone che state descrivendo </a:t>
            </a:r>
          </a:p>
          <a:p>
            <a:pPr marL="222250" indent="-209550">
              <a:buNone/>
            </a:pPr>
            <a:endParaRPr lang="it-IT" sz="1300" dirty="0"/>
          </a:p>
          <a:p>
            <a:pPr marL="490538" indent="0">
              <a:buNone/>
            </a:pPr>
            <a:r>
              <a:rPr lang="it-IT" sz="1300" i="1" dirty="0">
                <a:effectLst/>
                <a:latin typeface="ProfilePro"/>
              </a:rPr>
              <a:t>“Posso avere la demenza ma sono prima di tutto e soprattutto una persona.”  </a:t>
            </a:r>
          </a:p>
          <a:p>
            <a:pPr marL="490538" indent="0">
              <a:buNone/>
            </a:pPr>
            <a:r>
              <a:rPr lang="it-IT" sz="1300" i="1" dirty="0">
                <a:effectLst/>
                <a:latin typeface="ProfilePro"/>
              </a:rPr>
              <a:t>“Per favore non riducetemi alla mia diagnosi. Quello è l’aspetto della mia </a:t>
            </a:r>
            <a:r>
              <a:rPr lang="it-IT" sz="1300" i="1" dirty="0" err="1">
                <a:effectLst/>
                <a:latin typeface="ProfilePro"/>
              </a:rPr>
              <a:t>identita</a:t>
            </a:r>
            <a:r>
              <a:rPr lang="it-IT" sz="1300" i="1" dirty="0">
                <a:effectLst/>
                <a:latin typeface="ProfilePro"/>
              </a:rPr>
              <a:t>̀ meno importante e rilevante per me.” </a:t>
            </a:r>
          </a:p>
          <a:p>
            <a:pPr marL="490538" indent="0">
              <a:buNone/>
            </a:pPr>
            <a:r>
              <a:rPr lang="it-IT" sz="1300" i="1" dirty="0">
                <a:effectLst/>
                <a:latin typeface="ProfilePro"/>
              </a:rPr>
              <a:t>“Spesso percepisco la nostra </a:t>
            </a:r>
            <a:r>
              <a:rPr lang="it-IT" sz="1300" i="1" dirty="0" err="1">
                <a:effectLst/>
                <a:latin typeface="ProfilePro"/>
              </a:rPr>
              <a:t>societa</a:t>
            </a:r>
            <a:r>
              <a:rPr lang="it-IT" sz="1300" i="1" dirty="0">
                <a:effectLst/>
                <a:latin typeface="ProfilePro"/>
              </a:rPr>
              <a:t>̀ come stigmatizzante e marginalizzante nella vita di tutti i giorni. Nonostante tutte le sfide che la malattia mi mette davanti ci sono ancora tante cose che posso fare molto bene, specialmente quelle che sono </a:t>
            </a:r>
            <a:r>
              <a:rPr lang="it-IT" sz="1300" i="1" dirty="0" err="1">
                <a:effectLst/>
                <a:latin typeface="ProfilePro"/>
              </a:rPr>
              <a:t>piu</a:t>
            </a:r>
            <a:r>
              <a:rPr lang="it-IT" sz="1300" i="1" dirty="0">
                <a:effectLst/>
                <a:latin typeface="ProfilePro"/>
              </a:rPr>
              <a:t>̀ abituata a fare. E a volte ho bisogno di aiuto, quindi chiedo supporto.” </a:t>
            </a:r>
          </a:p>
          <a:p>
            <a:endParaRPr lang="it-IT" sz="1300" dirty="0"/>
          </a:p>
        </p:txBody>
      </p:sp>
      <p:pic>
        <p:nvPicPr>
          <p:cNvPr id="5" name="Picture 4" descr="Due persone che si tengono le mani">
            <a:extLst>
              <a:ext uri="{FF2B5EF4-FFF2-40B4-BE49-F238E27FC236}">
                <a16:creationId xmlns:a16="http://schemas.microsoft.com/office/drawing/2014/main" id="{D3719557-1678-C3AD-507D-6821E6B45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8" r="2204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00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nde gruppo di paracadutisti a mezz'aria">
            <a:extLst>
              <a:ext uri="{FF2B5EF4-FFF2-40B4-BE49-F238E27FC236}">
                <a16:creationId xmlns:a16="http://schemas.microsoft.com/office/drawing/2014/main" id="{C1B103E7-F5C5-F8D9-AB3D-0DD596BEF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8" r="1905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66D5D-3169-1D0B-B916-875F9470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015" y="1793630"/>
            <a:ext cx="5961185" cy="4730261"/>
          </a:xfrm>
        </p:spPr>
        <p:txBody>
          <a:bodyPr>
            <a:normAutofit/>
          </a:bodyPr>
          <a:lstStyle/>
          <a:p>
            <a:pPr marL="222250" indent="-209550" algn="just">
              <a:buNone/>
            </a:pPr>
            <a:endParaRPr lang="it-IT" sz="1300" dirty="0">
              <a:effectLst/>
              <a:latin typeface="ProfilePro"/>
            </a:endParaRPr>
          </a:p>
          <a:p>
            <a:pPr marL="222250" indent="-209550" algn="just">
              <a:buNone/>
            </a:pPr>
            <a:r>
              <a:rPr lang="it-IT" sz="1300" dirty="0">
                <a:latin typeface="ProfilePro"/>
              </a:rPr>
              <a:t>5</a:t>
            </a:r>
            <a:r>
              <a:rPr lang="it-IT" sz="1300" dirty="0">
                <a:effectLst/>
                <a:latin typeface="ProfilePro"/>
              </a:rPr>
              <a:t>. Mettete in discussione le vostre stesse convinzioni sulla demenza </a:t>
            </a:r>
            <a:endParaRPr lang="it-IT" sz="1300" dirty="0"/>
          </a:p>
          <a:p>
            <a:pPr marL="222250" indent="0" algn="just">
              <a:buNone/>
            </a:pPr>
            <a:r>
              <a:rPr lang="it-IT" sz="1300" i="1" dirty="0">
                <a:effectLst/>
                <a:latin typeface="ProfilePro"/>
              </a:rPr>
              <a:t>“Ero seduta con il mio compagno ad aspettare l’inizio dell’incontro e chiacchieravo con altre persone. Era un po’ stanco e non si stava godendo la conversazione. Alla fine gli organizzatori arrivarono e diedero immediatamente per scontato che io ero il “caregiver” e lui la persona affetta da demenza, </a:t>
            </a:r>
            <a:r>
              <a:rPr lang="it-IT" sz="1300" i="1">
                <a:effectLst/>
                <a:latin typeface="ProfilePro"/>
              </a:rPr>
              <a:t>perche</a:t>
            </a:r>
            <a:r>
              <a:rPr lang="it-IT" sz="1300" i="1" dirty="0">
                <a:effectLst/>
                <a:latin typeface="ProfilePro"/>
              </a:rPr>
              <a:t>́ era là seduto in silenzio.” (Marguerite) </a:t>
            </a:r>
            <a:endParaRPr lang="it-IT" sz="1300" i="1" dirty="0"/>
          </a:p>
          <a:p>
            <a:pPr marL="222250" indent="0" algn="just">
              <a:buNone/>
            </a:pPr>
            <a:r>
              <a:rPr lang="it-IT" sz="1300" i="1" dirty="0">
                <a:effectLst/>
                <a:latin typeface="ProfilePro"/>
              </a:rPr>
              <a:t>“La scorsa settimana a un incontro ho mostrato delle diapositive raffiguranti due gruppi di persone che partecipavano a una conferenza, chiedendo al pubblico quali fossero secondo loro le persone con demenza. Hanno risposto tutti indicando la slide in cui tutti gli individui raffigurati avevano </a:t>
            </a:r>
            <a:r>
              <a:rPr lang="it-IT" sz="1300" i="1">
                <a:effectLst/>
                <a:latin typeface="ProfilePro"/>
              </a:rPr>
              <a:t>piu</a:t>
            </a:r>
            <a:r>
              <a:rPr lang="it-IT" sz="1300" i="1" dirty="0">
                <a:effectLst/>
                <a:latin typeface="ProfilePro"/>
              </a:rPr>
              <a:t>̀ di 70 anni. Ho detto loro che nessuna delle persone dei due gruppi era affetta da demenza tranne il giovane uomo davanti, mio cugino. Tutti avevano dato per scontato che fossero le persone </a:t>
            </a:r>
            <a:r>
              <a:rPr lang="it-IT" sz="1300" i="1">
                <a:effectLst/>
                <a:latin typeface="ProfilePro"/>
              </a:rPr>
              <a:t>piu</a:t>
            </a:r>
            <a:r>
              <a:rPr lang="it-IT" sz="1300" i="1" dirty="0">
                <a:effectLst/>
                <a:latin typeface="ProfilePro"/>
              </a:rPr>
              <a:t>̀ anziane quelle con demenza.” (</a:t>
            </a:r>
            <a:r>
              <a:rPr lang="it-IT" sz="1300" i="1">
                <a:effectLst/>
                <a:latin typeface="ProfilePro"/>
              </a:rPr>
              <a:t>Nélida</a:t>
            </a:r>
            <a:r>
              <a:rPr lang="it-IT" sz="1300" i="1" dirty="0">
                <a:effectLst/>
                <a:latin typeface="ProfilePro"/>
              </a:rPr>
              <a:t>, figlia di Idalina) </a:t>
            </a:r>
            <a:endParaRPr lang="it-IT" sz="1300" i="1" dirty="0"/>
          </a:p>
          <a:p>
            <a:pPr algn="just"/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403059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0EB72E-8249-9C5D-97EB-3FE0732A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2785" cy="1807305"/>
          </a:xfrm>
        </p:spPr>
        <p:txBody>
          <a:bodyPr>
            <a:normAutofit/>
          </a:bodyPr>
          <a:lstStyle/>
          <a:p>
            <a:r>
              <a:rPr lang="it-IT" sz="3600" dirty="0"/>
              <a:t>Da portare a casa (in studio)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0753EE-3A18-62DB-759E-D32E178B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2" y="1793631"/>
            <a:ext cx="5769354" cy="4910260"/>
          </a:xfrm>
        </p:spPr>
        <p:txBody>
          <a:bodyPr>
            <a:noAutofit/>
          </a:bodyPr>
          <a:lstStyle/>
          <a:p>
            <a:pPr algn="just"/>
            <a:r>
              <a:rPr lang="it-IT" sz="1800" dirty="0"/>
              <a:t>Va garantita l’autodeterminazione della persona in funzione di una scelta critica e consapevole, eventualmente supportata</a:t>
            </a:r>
          </a:p>
          <a:p>
            <a:pPr algn="just"/>
            <a:r>
              <a:rPr lang="it-IT" sz="1800" dirty="0"/>
              <a:t>La persona con demenza ha diritto al principio dell’autodeterminazione ogni qualvolta ciò è possibile anche in minima parte</a:t>
            </a:r>
          </a:p>
          <a:p>
            <a:pPr algn="just"/>
            <a:r>
              <a:rPr lang="it-IT" sz="1800" dirty="0"/>
              <a:t>Attenzione all’ageismo! Demenza non è invecchiamento.</a:t>
            </a:r>
          </a:p>
          <a:p>
            <a:pPr algn="just"/>
            <a:r>
              <a:rPr lang="it-IT" sz="1800" dirty="0"/>
              <a:t>Un colloquio conoscitivo  e di approfondimento è fondamentale per comprendere l’esistenza di sospetti che portano a percorsi di approfondimento specialistico</a:t>
            </a:r>
          </a:p>
          <a:p>
            <a:pPr algn="just"/>
            <a:r>
              <a:rPr lang="it-IT" sz="1800" dirty="0"/>
              <a:t>Esistono degli strumenti da utilizzare, utili all’individuazione del sospetto</a:t>
            </a:r>
          </a:p>
          <a:p>
            <a:pPr algn="just"/>
            <a:r>
              <a:rPr lang="it-IT" sz="1800" dirty="0"/>
              <a:t>La valutazione </a:t>
            </a:r>
            <a:r>
              <a:rPr lang="it-IT" sz="1800" dirty="0" err="1"/>
              <a:t>muldidimensionale</a:t>
            </a:r>
            <a:r>
              <a:rPr lang="it-IT" sz="1800" dirty="0"/>
              <a:t> geriatrica, concordata con il MMG, è finalizzata a una valutazione dello stato cognitivo e funzionale in funzione dell’autodeterminazione della persona</a:t>
            </a:r>
          </a:p>
        </p:txBody>
      </p:sp>
      <p:pic>
        <p:nvPicPr>
          <p:cNvPr id="5" name="Picture 4" descr="Punto esclamativo su uno sfondo giallo">
            <a:extLst>
              <a:ext uri="{FF2B5EF4-FFF2-40B4-BE49-F238E27FC236}">
                <a16:creationId xmlns:a16="http://schemas.microsoft.com/office/drawing/2014/main" id="{9C2E058C-8612-A4B7-4B94-9738E9FB0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4" r="1093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420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4C6E12-AC78-FDC0-9BB7-D411482F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67" y="817359"/>
            <a:ext cx="3664318" cy="486247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/>
              <a:t>GB, </a:t>
            </a:r>
            <a:r>
              <a:rPr lang="en-US" sz="1700" dirty="0" err="1"/>
              <a:t>uomo</a:t>
            </a:r>
            <a:r>
              <a:rPr lang="en-US" sz="1700" dirty="0"/>
              <a:t>, 67 anni</a:t>
            </a:r>
          </a:p>
          <a:p>
            <a:r>
              <a:rPr lang="en-US" sz="1700" dirty="0" err="1"/>
              <a:t>Giunge</a:t>
            </a:r>
            <a:r>
              <a:rPr lang="en-US" sz="1700" dirty="0"/>
              <a:t> in studio accompagnato </a:t>
            </a:r>
            <a:r>
              <a:rPr lang="en-US" sz="1700" dirty="0" err="1"/>
              <a:t>dalla</a:t>
            </a:r>
            <a:r>
              <a:rPr lang="en-US" sz="1700" dirty="0"/>
              <a:t> </a:t>
            </a:r>
            <a:r>
              <a:rPr lang="en-US" sz="1700" dirty="0" err="1"/>
              <a:t>figlia</a:t>
            </a:r>
            <a:r>
              <a:rPr lang="en-US" sz="1700" dirty="0"/>
              <a:t> per un </a:t>
            </a:r>
            <a:r>
              <a:rPr lang="en-US" sz="1700" dirty="0" err="1"/>
              <a:t>atto</a:t>
            </a:r>
            <a:r>
              <a:rPr lang="en-US" sz="1700" dirty="0"/>
              <a:t> di </a:t>
            </a:r>
            <a:r>
              <a:rPr lang="en-US" sz="1700" dirty="0" err="1"/>
              <a:t>donazione</a:t>
            </a:r>
            <a:endParaRPr lang="en-US" sz="1700" dirty="0"/>
          </a:p>
          <a:p>
            <a:r>
              <a:rPr lang="en-US" sz="1700" dirty="0" err="1"/>
              <a:t>Vedovo</a:t>
            </a:r>
            <a:r>
              <a:rPr lang="en-US" sz="1700" dirty="0"/>
              <a:t>, due </a:t>
            </a:r>
            <a:r>
              <a:rPr lang="en-US" sz="1700" dirty="0" err="1"/>
              <a:t>figli</a:t>
            </a:r>
            <a:r>
              <a:rPr lang="en-US" sz="1700" dirty="0"/>
              <a:t>, </a:t>
            </a:r>
            <a:r>
              <a:rPr lang="en-US" sz="1700" dirty="0" err="1"/>
              <a:t>scolarità</a:t>
            </a:r>
            <a:r>
              <a:rPr lang="en-US" sz="1700" dirty="0"/>
              <a:t> </a:t>
            </a:r>
            <a:r>
              <a:rPr lang="en-US" sz="1700" dirty="0" err="1"/>
              <a:t>licenza</a:t>
            </a:r>
            <a:r>
              <a:rPr lang="en-US" sz="1700" dirty="0"/>
              <a:t> media </a:t>
            </a:r>
            <a:r>
              <a:rPr lang="en-US" sz="1700" dirty="0" err="1"/>
              <a:t>superiore</a:t>
            </a:r>
            <a:r>
              <a:rPr lang="en-US" sz="1700" dirty="0"/>
              <a:t>, </a:t>
            </a:r>
            <a:r>
              <a:rPr lang="en-US" sz="1700" dirty="0" err="1"/>
              <a:t>vive</a:t>
            </a:r>
            <a:r>
              <a:rPr lang="en-US" sz="1700" dirty="0"/>
              <a:t> con la </a:t>
            </a:r>
            <a:r>
              <a:rPr lang="en-US" sz="1700" dirty="0" err="1"/>
              <a:t>moglie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non lo </a:t>
            </a:r>
            <a:r>
              <a:rPr lang="en-US" sz="1700" dirty="0" err="1"/>
              <a:t>vuole</a:t>
            </a:r>
            <a:r>
              <a:rPr lang="en-US" sz="1700" dirty="0"/>
              <a:t> </a:t>
            </a:r>
            <a:r>
              <a:rPr lang="en-US" sz="1700" dirty="0" err="1"/>
              <a:t>lasciare</a:t>
            </a:r>
            <a:r>
              <a:rPr lang="en-US" sz="1700" dirty="0"/>
              <a:t> solo al secondo </a:t>
            </a:r>
            <a:r>
              <a:rPr lang="en-US" sz="1700" dirty="0" err="1"/>
              <a:t>incontro</a:t>
            </a:r>
            <a:r>
              <a:rPr lang="en-US" sz="1700" dirty="0"/>
              <a:t> e </a:t>
            </a:r>
            <a:r>
              <a:rPr lang="en-US" sz="1700" dirty="0" err="1"/>
              <a:t>interviene</a:t>
            </a:r>
            <a:r>
              <a:rPr lang="en-US" sz="1700" dirty="0"/>
              <a:t> </a:t>
            </a:r>
            <a:r>
              <a:rPr lang="en-US" sz="1700" dirty="0" err="1"/>
              <a:t>continuamente</a:t>
            </a:r>
            <a:endParaRPr lang="en-US" sz="1700" dirty="0"/>
          </a:p>
          <a:p>
            <a:r>
              <a:rPr lang="en-US" sz="1700" dirty="0"/>
              <a:t>Dal </a:t>
            </a:r>
            <a:r>
              <a:rPr lang="en-US" sz="1700" dirty="0" err="1"/>
              <a:t>dialogo</a:t>
            </a:r>
            <a:r>
              <a:rPr lang="en-US" sz="1700" dirty="0"/>
              <a:t> emerge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facilità</a:t>
            </a:r>
            <a:r>
              <a:rPr lang="en-US" sz="1700" dirty="0"/>
              <a:t> a </a:t>
            </a:r>
            <a:r>
              <a:rPr lang="en-US" sz="1700" dirty="0" err="1"/>
              <a:t>distrarsi</a:t>
            </a:r>
            <a:r>
              <a:rPr lang="en-US" sz="1700" dirty="0"/>
              <a:t>, </a:t>
            </a:r>
            <a:r>
              <a:rPr lang="en-US" sz="1700" dirty="0" err="1"/>
              <a:t>orientamento</a:t>
            </a:r>
            <a:r>
              <a:rPr lang="en-US" sz="1700" dirty="0"/>
              <a:t> </a:t>
            </a:r>
            <a:r>
              <a:rPr lang="en-US" sz="1700" dirty="0" err="1"/>
              <a:t>spazio</a:t>
            </a:r>
            <a:r>
              <a:rPr lang="en-US" sz="1700" dirty="0"/>
              <a:t> </a:t>
            </a:r>
            <a:r>
              <a:rPr lang="en-US" sz="1700" dirty="0" err="1"/>
              <a:t>temporale</a:t>
            </a:r>
            <a:r>
              <a:rPr lang="en-US" sz="1700" dirty="0"/>
              <a:t> </a:t>
            </a:r>
            <a:r>
              <a:rPr lang="en-US" sz="1700" dirty="0" err="1"/>
              <a:t>completo</a:t>
            </a:r>
            <a:r>
              <a:rPr lang="en-US" sz="1700" dirty="0"/>
              <a:t>, </a:t>
            </a:r>
            <a:r>
              <a:rPr lang="en-US" sz="1700" dirty="0" err="1"/>
              <a:t>buona</a:t>
            </a:r>
            <a:r>
              <a:rPr lang="en-US" sz="1700" dirty="0"/>
              <a:t> </a:t>
            </a:r>
            <a:r>
              <a:rPr lang="en-US" sz="1700" dirty="0" err="1"/>
              <a:t>capacità</a:t>
            </a:r>
            <a:r>
              <a:rPr lang="en-US" sz="1700" dirty="0"/>
              <a:t> di </a:t>
            </a:r>
            <a:r>
              <a:rPr lang="en-US" sz="1700" dirty="0" err="1"/>
              <a:t>linguaggio</a:t>
            </a:r>
            <a:r>
              <a:rPr lang="en-US" sz="1700" dirty="0"/>
              <a:t>, </a:t>
            </a:r>
            <a:r>
              <a:rPr lang="en-US" sz="1700" dirty="0" err="1"/>
              <a:t>si</a:t>
            </a:r>
            <a:r>
              <a:rPr lang="en-US" sz="1700" dirty="0"/>
              <a:t> fa </a:t>
            </a:r>
            <a:r>
              <a:rPr lang="en-US" sz="1700" dirty="0" err="1"/>
              <a:t>sostituire</a:t>
            </a:r>
            <a:r>
              <a:rPr lang="en-US" sz="1700" dirty="0"/>
              <a:t> </a:t>
            </a:r>
            <a:r>
              <a:rPr lang="en-US" sz="1700" dirty="0" err="1"/>
              <a:t>dalla</a:t>
            </a:r>
            <a:r>
              <a:rPr lang="en-US" sz="1700" dirty="0"/>
              <a:t> </a:t>
            </a:r>
            <a:r>
              <a:rPr lang="en-US" sz="1700" dirty="0" err="1"/>
              <a:t>moglie</a:t>
            </a:r>
            <a:r>
              <a:rPr lang="en-US" sz="1700" dirty="0"/>
              <a:t> </a:t>
            </a:r>
            <a:r>
              <a:rPr lang="en-US" sz="1700" dirty="0" err="1"/>
              <a:t>nel</a:t>
            </a:r>
            <a:r>
              <a:rPr lang="en-US" sz="1700" dirty="0"/>
              <a:t> </a:t>
            </a:r>
            <a:r>
              <a:rPr lang="en-US" sz="1700" dirty="0" err="1"/>
              <a:t>descrivere</a:t>
            </a:r>
            <a:r>
              <a:rPr lang="en-US" sz="1700" dirty="0"/>
              <a:t> </a:t>
            </a:r>
            <a:r>
              <a:rPr lang="en-US" sz="1700" dirty="0" err="1"/>
              <a:t>compiutamente</a:t>
            </a:r>
            <a:r>
              <a:rPr lang="en-US" sz="1700" dirty="0"/>
              <a:t> la </a:t>
            </a:r>
            <a:r>
              <a:rPr lang="en-US" sz="1700" dirty="0" err="1"/>
              <a:t>motivazione</a:t>
            </a:r>
            <a:r>
              <a:rPr lang="en-US" sz="1700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sua</a:t>
            </a:r>
            <a:r>
              <a:rPr lang="en-US" sz="1700" dirty="0"/>
              <a:t> </a:t>
            </a:r>
            <a:r>
              <a:rPr lang="en-US" sz="1700" dirty="0" err="1"/>
              <a:t>presenza</a:t>
            </a:r>
            <a:r>
              <a:rPr lang="en-US" sz="1700" dirty="0"/>
              <a:t>. Dice di </a:t>
            </a:r>
            <a:r>
              <a:rPr lang="en-US" sz="1700" dirty="0" err="1"/>
              <a:t>avere</a:t>
            </a:r>
            <a:r>
              <a:rPr lang="en-US" sz="1700" dirty="0"/>
              <a:t> </a:t>
            </a:r>
            <a:r>
              <a:rPr lang="en-US" sz="1700" dirty="0" err="1"/>
              <a:t>lavorato</a:t>
            </a:r>
            <a:r>
              <a:rPr lang="en-US" sz="1700" dirty="0"/>
              <a:t> come </a:t>
            </a:r>
            <a:r>
              <a:rPr lang="en-US" sz="1700" dirty="0" err="1"/>
              <a:t>insegnante</a:t>
            </a:r>
            <a:r>
              <a:rPr lang="en-US" sz="1700" dirty="0"/>
              <a:t> e </a:t>
            </a:r>
            <a:r>
              <a:rPr lang="en-US" sz="1700" dirty="0" err="1"/>
              <a:t>nega</a:t>
            </a:r>
            <a:r>
              <a:rPr lang="en-US" sz="1700" dirty="0"/>
              <a:t> </a:t>
            </a:r>
            <a:r>
              <a:rPr lang="en-US" sz="1700" dirty="0" err="1"/>
              <a:t>problemi</a:t>
            </a:r>
            <a:r>
              <a:rPr lang="en-US" sz="1700" dirty="0"/>
              <a:t> di </a:t>
            </a:r>
            <a:r>
              <a:rPr lang="en-US" sz="1700" dirty="0" err="1"/>
              <a:t>memoria</a:t>
            </a:r>
            <a:r>
              <a:rPr lang="en-US" sz="1700" dirty="0"/>
              <a:t>. Non  ha </a:t>
            </a:r>
            <a:r>
              <a:rPr lang="en-US" sz="1700" dirty="0" err="1"/>
              <a:t>licenza</a:t>
            </a:r>
            <a:r>
              <a:rPr lang="en-US" sz="1700" dirty="0"/>
              <a:t> di </a:t>
            </a:r>
            <a:r>
              <a:rPr lang="en-US" sz="1700" dirty="0" err="1"/>
              <a:t>guida</a:t>
            </a:r>
            <a:r>
              <a:rPr lang="en-US" sz="1700" dirty="0"/>
              <a:t>. Non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reca</a:t>
            </a:r>
            <a:r>
              <a:rPr lang="en-US" sz="1700" dirty="0"/>
              <a:t> </a:t>
            </a:r>
            <a:r>
              <a:rPr lang="en-US" sz="1700" dirty="0" err="1"/>
              <a:t>abitualmente</a:t>
            </a:r>
            <a:r>
              <a:rPr lang="en-US" sz="1700" dirty="0"/>
              <a:t> in banca, non fa la </a:t>
            </a:r>
            <a:r>
              <a:rPr lang="en-US" sz="1700" dirty="0" err="1"/>
              <a:t>spesa</a:t>
            </a:r>
            <a:r>
              <a:rPr lang="en-US" sz="1700" dirty="0"/>
              <a:t> in </a:t>
            </a:r>
            <a:r>
              <a:rPr lang="en-US" sz="1700" dirty="0" err="1"/>
              <a:t>autonomia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F2CC2A-D6BA-2D39-F90E-586C71550236}"/>
              </a:ext>
            </a:extLst>
          </p:cNvPr>
          <p:cNvSpPr txBox="1"/>
          <p:nvPr/>
        </p:nvSpPr>
        <p:spPr>
          <a:xfrm>
            <a:off x="4883684" y="967155"/>
            <a:ext cx="6471438" cy="1301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Giunge</a:t>
            </a:r>
            <a:r>
              <a:rPr lang="en-US" sz="2000" dirty="0"/>
              <a:t> in </a:t>
            </a:r>
            <a:r>
              <a:rPr lang="en-US" sz="2000" dirty="0" err="1"/>
              <a:t>ambulatorio</a:t>
            </a:r>
            <a:r>
              <a:rPr lang="en-US" sz="2000" dirty="0"/>
              <a:t> per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multidimensionale</a:t>
            </a:r>
            <a:r>
              <a:rPr lang="en-US" sz="2000" dirty="0"/>
              <a:t> </a:t>
            </a:r>
            <a:r>
              <a:rPr lang="en-US" sz="2000" dirty="0" err="1"/>
              <a:t>geriatrica</a:t>
            </a:r>
            <a:r>
              <a:rPr lang="en-US" sz="2000" dirty="0"/>
              <a:t> </a:t>
            </a:r>
            <a:r>
              <a:rPr lang="en-US" sz="2000" dirty="0" err="1"/>
              <a:t>indotta</a:t>
            </a:r>
            <a:r>
              <a:rPr lang="en-US" sz="2000" dirty="0"/>
              <a:t> </a:t>
            </a:r>
            <a:r>
              <a:rPr lang="en-US" sz="2000" dirty="0" err="1"/>
              <a:t>dallo</a:t>
            </a:r>
            <a:r>
              <a:rPr lang="en-US" sz="2000" dirty="0"/>
              <a:t> studio </a:t>
            </a:r>
            <a:r>
              <a:rPr lang="en-US" sz="2000" dirty="0" err="1"/>
              <a:t>notarile</a:t>
            </a:r>
            <a:r>
              <a:rPr lang="en-US" sz="2000" dirty="0"/>
              <a:t> di </a:t>
            </a:r>
            <a:r>
              <a:rPr lang="en-US" sz="2000" dirty="0" err="1"/>
              <a:t>riferimento</a:t>
            </a:r>
            <a:r>
              <a:rPr lang="en-US" sz="2000" dirty="0"/>
              <a:t> per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capacità</a:t>
            </a:r>
            <a:r>
              <a:rPr lang="en-US" sz="2000" dirty="0"/>
              <a:t> di </a:t>
            </a:r>
            <a:r>
              <a:rPr lang="en-US" sz="2000" dirty="0" err="1"/>
              <a:t>intendere</a:t>
            </a:r>
            <a:r>
              <a:rPr lang="en-US" sz="2000" dirty="0"/>
              <a:t> e </a:t>
            </a:r>
            <a:r>
              <a:rPr lang="en-US" sz="2000" dirty="0" err="1"/>
              <a:t>volere</a:t>
            </a:r>
            <a:r>
              <a:rPr lang="en-US" sz="2000" dirty="0"/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7BD9A7-A897-940B-3207-DF5B6A8D9C13}"/>
              </a:ext>
            </a:extLst>
          </p:cNvPr>
          <p:cNvSpPr txBox="1"/>
          <p:nvPr/>
        </p:nvSpPr>
        <p:spPr>
          <a:xfrm>
            <a:off x="4883684" y="2597964"/>
            <a:ext cx="6471438" cy="167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conclude: Quadro di </a:t>
            </a:r>
            <a:r>
              <a:rPr lang="en-US" sz="2000" dirty="0" err="1"/>
              <a:t>decadimento</a:t>
            </a:r>
            <a:r>
              <a:rPr lang="en-US" sz="2000" dirty="0"/>
              <a:t> </a:t>
            </a:r>
            <a:r>
              <a:rPr lang="en-US" sz="2000" dirty="0" err="1"/>
              <a:t>cognitivo</a:t>
            </a:r>
            <a:r>
              <a:rPr lang="en-US" sz="2000" dirty="0"/>
              <a:t> </a:t>
            </a:r>
            <a:r>
              <a:rPr lang="en-US" sz="2000" dirty="0" err="1"/>
              <a:t>maggiore</a:t>
            </a:r>
            <a:r>
              <a:rPr lang="en-US" sz="2000" dirty="0"/>
              <a:t> </a:t>
            </a:r>
            <a:r>
              <a:rPr lang="en-US" sz="2000" dirty="0" err="1"/>
              <a:t>probabile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base degenerative CDR 0.5 . </a:t>
            </a:r>
            <a:r>
              <a:rPr lang="en-US" sz="2000" dirty="0" err="1"/>
              <a:t>Necessita</a:t>
            </a:r>
            <a:r>
              <a:rPr lang="en-US" sz="2000" dirty="0"/>
              <a:t> di </a:t>
            </a:r>
            <a:r>
              <a:rPr lang="en-US" sz="2000" dirty="0" err="1"/>
              <a:t>completamento</a:t>
            </a:r>
            <a:r>
              <a:rPr lang="en-US" sz="2000" dirty="0"/>
              <a:t> di </a:t>
            </a:r>
            <a:r>
              <a:rPr lang="en-US" sz="2000" dirty="0" err="1"/>
              <a:t>percorso</a:t>
            </a:r>
            <a:r>
              <a:rPr lang="en-US" sz="2000" dirty="0"/>
              <a:t> </a:t>
            </a:r>
            <a:r>
              <a:rPr lang="en-US" sz="2000" dirty="0" err="1"/>
              <a:t>diagnostico</a:t>
            </a:r>
            <a:r>
              <a:rPr lang="en-US" sz="2000" dirty="0"/>
              <a:t> con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neuropsicologica</a:t>
            </a:r>
            <a:r>
              <a:rPr lang="en-US" sz="2000" dirty="0"/>
              <a:t> di 2° </a:t>
            </a:r>
            <a:r>
              <a:rPr lang="en-US" sz="2000" dirty="0" err="1"/>
              <a:t>livello</a:t>
            </a:r>
            <a:r>
              <a:rPr lang="en-US" sz="2000" dirty="0"/>
              <a:t>, TC </a:t>
            </a:r>
            <a:r>
              <a:rPr lang="en-US" sz="2000" dirty="0" err="1"/>
              <a:t>cranio</a:t>
            </a:r>
            <a:r>
              <a:rPr lang="en-US" sz="2000" dirty="0"/>
              <a:t> </a:t>
            </a:r>
            <a:r>
              <a:rPr lang="en-US" sz="2000" dirty="0" err="1"/>
              <a:t>smc</a:t>
            </a:r>
            <a:r>
              <a:rPr lang="en-US" sz="2000" dirty="0"/>
              <a:t>, </a:t>
            </a:r>
            <a:r>
              <a:rPr lang="en-US" sz="2000" dirty="0" err="1"/>
              <a:t>esami</a:t>
            </a:r>
            <a:r>
              <a:rPr lang="en-US" sz="2000" dirty="0"/>
              <a:t> di </a:t>
            </a:r>
            <a:r>
              <a:rPr lang="en-US" sz="2000" dirty="0" err="1"/>
              <a:t>laboratorio</a:t>
            </a:r>
            <a:r>
              <a:rPr lang="en-US" sz="2000" dirty="0"/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C60DA9-388F-AA64-846D-197B439D3460}"/>
              </a:ext>
            </a:extLst>
          </p:cNvPr>
          <p:cNvSpPr txBox="1"/>
          <p:nvPr/>
        </p:nvSpPr>
        <p:spPr>
          <a:xfrm>
            <a:off x="4904984" y="4743289"/>
            <a:ext cx="6471438" cy="181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geriatrica</a:t>
            </a:r>
            <a:r>
              <a:rPr lang="en-US" sz="2000" dirty="0"/>
              <a:t> </a:t>
            </a:r>
            <a:r>
              <a:rPr lang="en-US" sz="2000" dirty="0" err="1"/>
              <a:t>conclusiva</a:t>
            </a:r>
            <a:r>
              <a:rPr lang="en-US" sz="2000" dirty="0"/>
              <a:t>: Si </a:t>
            </a:r>
            <a:r>
              <a:rPr lang="en-US" sz="2000" dirty="0" err="1"/>
              <a:t>conferma</a:t>
            </a:r>
            <a:r>
              <a:rPr lang="en-US" sz="2000" dirty="0"/>
              <a:t> </a:t>
            </a:r>
            <a:r>
              <a:rPr lang="en-US" sz="2000" dirty="0" err="1"/>
              <a:t>quadro</a:t>
            </a:r>
            <a:r>
              <a:rPr lang="en-US" sz="2000" dirty="0"/>
              <a:t> di </a:t>
            </a:r>
            <a:r>
              <a:rPr lang="en-US" sz="2000" dirty="0" err="1"/>
              <a:t>decadimento</a:t>
            </a:r>
            <a:r>
              <a:rPr lang="en-US" sz="2000" dirty="0"/>
              <a:t> </a:t>
            </a:r>
            <a:r>
              <a:rPr lang="en-US" sz="2000" dirty="0" err="1"/>
              <a:t>cognitivo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base </a:t>
            </a:r>
            <a:r>
              <a:rPr lang="en-US" sz="2000" dirty="0" err="1"/>
              <a:t>degenerativa</a:t>
            </a:r>
            <a:r>
              <a:rPr lang="en-US" sz="2000" dirty="0"/>
              <a:t> di </a:t>
            </a:r>
            <a:r>
              <a:rPr lang="en-US" sz="2000" dirty="0" err="1"/>
              <a:t>grado</a:t>
            </a:r>
            <a:r>
              <a:rPr lang="en-US" sz="2000" dirty="0"/>
              <a:t> moderato CDR 2. La </a:t>
            </a:r>
            <a:r>
              <a:rPr lang="en-US" sz="2000" dirty="0" err="1"/>
              <a:t>testistica</a:t>
            </a:r>
            <a:r>
              <a:rPr lang="en-US" sz="2000" dirty="0"/>
              <a:t> </a:t>
            </a:r>
            <a:r>
              <a:rPr lang="en-US" sz="2000" dirty="0" err="1"/>
              <a:t>effettuata</a:t>
            </a:r>
            <a:r>
              <a:rPr lang="en-US" sz="2000" dirty="0"/>
              <a:t> </a:t>
            </a:r>
            <a:r>
              <a:rPr lang="en-US" sz="2000" dirty="0" err="1"/>
              <a:t>mostra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capacità</a:t>
            </a:r>
            <a:r>
              <a:rPr lang="en-US" sz="2000" dirty="0"/>
              <a:t> di  </a:t>
            </a:r>
            <a:r>
              <a:rPr lang="en-US" sz="2000" dirty="0" err="1"/>
              <a:t>scelta</a:t>
            </a:r>
            <a:r>
              <a:rPr lang="en-US" sz="2000" dirty="0"/>
              <a:t> </a:t>
            </a:r>
            <a:r>
              <a:rPr lang="en-US" sz="2000" dirty="0" err="1"/>
              <a:t>critica</a:t>
            </a:r>
            <a:r>
              <a:rPr lang="en-US" sz="2000" dirty="0"/>
              <a:t> </a:t>
            </a:r>
            <a:r>
              <a:rPr lang="en-US" sz="2000" dirty="0" err="1"/>
              <a:t>adeguatamente</a:t>
            </a:r>
            <a:r>
              <a:rPr lang="en-US" sz="2000" dirty="0"/>
              <a:t> </a:t>
            </a:r>
            <a:r>
              <a:rPr lang="en-US" sz="2000" dirty="0" err="1"/>
              <a:t>conservata</a:t>
            </a:r>
            <a:r>
              <a:rPr lang="en-US" sz="2000" dirty="0"/>
              <a:t> con </a:t>
            </a:r>
            <a:r>
              <a:rPr lang="en-US" sz="2000" dirty="0" err="1"/>
              <a:t>necessità</a:t>
            </a:r>
            <a:r>
              <a:rPr lang="en-US" sz="2000" dirty="0"/>
              <a:t> di </a:t>
            </a:r>
            <a:r>
              <a:rPr lang="en-US" sz="2000" dirty="0" err="1"/>
              <a:t>minimo</a:t>
            </a:r>
            <a:r>
              <a:rPr lang="en-US" sz="2000" dirty="0"/>
              <a:t> </a:t>
            </a:r>
            <a:r>
              <a:rPr lang="en-US" sz="2000" dirty="0" err="1"/>
              <a:t>supporto</a:t>
            </a:r>
            <a:r>
              <a:rPr lang="en-US" sz="2000" dirty="0"/>
              <a:t> per le </a:t>
            </a:r>
            <a:r>
              <a:rPr lang="en-US" sz="2000" dirty="0" err="1"/>
              <a:t>scelte</a:t>
            </a:r>
            <a:r>
              <a:rPr lang="en-US" sz="2000" dirty="0"/>
              <a:t> di </a:t>
            </a:r>
            <a:r>
              <a:rPr lang="en-US" sz="2000" dirty="0" err="1"/>
              <a:t>particolare</a:t>
            </a:r>
            <a:r>
              <a:rPr lang="en-US" sz="2000" dirty="0"/>
              <a:t> </a:t>
            </a:r>
            <a:r>
              <a:rPr lang="en-US" sz="2000" dirty="0" err="1"/>
              <a:t>complessità</a:t>
            </a:r>
            <a:r>
              <a:rPr lang="en-US" sz="2000" dirty="0"/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D3970BF-FAE2-95E8-4D2F-23D4A066DF84}"/>
              </a:ext>
            </a:extLst>
          </p:cNvPr>
          <p:cNvCxnSpPr/>
          <p:nvPr/>
        </p:nvCxnSpPr>
        <p:spPr>
          <a:xfrm>
            <a:off x="8071338" y="2004646"/>
            <a:ext cx="0" cy="593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F6D639D-3994-2FAC-D404-93D1E253331D}"/>
              </a:ext>
            </a:extLst>
          </p:cNvPr>
          <p:cNvCxnSpPr/>
          <p:nvPr/>
        </p:nvCxnSpPr>
        <p:spPr>
          <a:xfrm>
            <a:off x="8083061" y="3976402"/>
            <a:ext cx="0" cy="593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1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7">
            <a:extLst>
              <a:ext uri="{FF2B5EF4-FFF2-40B4-BE49-F238E27FC236}">
                <a16:creationId xmlns:a16="http://schemas.microsoft.com/office/drawing/2014/main" id="{B1AC6607-4E6E-B044-FC11-430EA6842F90}"/>
              </a:ext>
            </a:extLst>
          </p:cNvPr>
          <p:cNvGraphicFramePr>
            <a:graphicFrameLocks noGrp="1"/>
          </p:cNvGraphicFramePr>
          <p:nvPr/>
        </p:nvGraphicFramePr>
        <p:xfrm>
          <a:off x="7750336" y="4719610"/>
          <a:ext cx="2348993" cy="1691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8993">
                  <a:extLst>
                    <a:ext uri="{9D8B030D-6E8A-4147-A177-3AD203B41FA5}">
                      <a16:colId xmlns:a16="http://schemas.microsoft.com/office/drawing/2014/main" val="2375569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1500" b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</a:t>
                      </a:r>
                      <a:r>
                        <a:rPr lang="it-IT" sz="15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Prince MJ, Wimo A, Guerchet MM, et al. World Alzheimer Report 2015. The global impact of dementia. An analysis of prevalence, incidence, cost and trends. 2015.</a:t>
                      </a:r>
                      <a:endParaRPr lang="it-IT" sz="1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460816"/>
                  </a:ext>
                </a:extLst>
              </a:tr>
            </a:tbl>
          </a:graphicData>
        </a:graphic>
      </p:graphicFrame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D51A6C0-5CCA-422F-A1AC-E82A40B4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2" y="642673"/>
            <a:ext cx="3017240" cy="677701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BDEEDB03-CCA9-4D2E-911B-BD523F70A6BB}"/>
              </a:ext>
            </a:extLst>
          </p:cNvPr>
          <p:cNvSpPr/>
          <p:nvPr/>
        </p:nvSpPr>
        <p:spPr>
          <a:xfrm>
            <a:off x="4241797" y="642673"/>
            <a:ext cx="7506717" cy="677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Le dimensioni di una sfida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52EEE0-E335-3C83-C842-824039760843}"/>
              </a:ext>
            </a:extLst>
          </p:cNvPr>
          <p:cNvSpPr txBox="1"/>
          <p:nvPr/>
        </p:nvSpPr>
        <p:spPr>
          <a:xfrm>
            <a:off x="7660538" y="1422289"/>
            <a:ext cx="422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demenza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costituisce una crescente preoccupazione per la salute pubblica globale.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B9538B-1255-1779-37D4-C7E658E37052}"/>
              </a:ext>
            </a:extLst>
          </p:cNvPr>
          <p:cNvSpPr txBox="1"/>
          <p:nvPr/>
        </p:nvSpPr>
        <p:spPr>
          <a:xfrm>
            <a:off x="7660538" y="2436188"/>
            <a:ext cx="4222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Secondo l’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Organizzazione Mondiale della Sanità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(OMS) il numero di persone affette è attualmente stimato in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 milioni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continuerà drammaticamente ad aumentare in tutto il mondo, arrivando a superare i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 milioni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casi prevalenti entro il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2050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84D9A22-2738-C1F2-CCA0-E509B09C9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0" t="12428" r="17461" b="1322"/>
          <a:stretch/>
        </p:blipFill>
        <p:spPr>
          <a:xfrm>
            <a:off x="453007" y="1516294"/>
            <a:ext cx="6689313" cy="474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5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D51A6C0-5CCA-422F-A1AC-E82A40B4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2" y="642673"/>
            <a:ext cx="3017240" cy="677701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BDEEDB03-CCA9-4D2E-911B-BD523F70A6BB}"/>
              </a:ext>
            </a:extLst>
          </p:cNvPr>
          <p:cNvSpPr/>
          <p:nvPr/>
        </p:nvSpPr>
        <p:spPr>
          <a:xfrm>
            <a:off x="4241797" y="642673"/>
            <a:ext cx="7506717" cy="677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Prevenire (o ritardare) la demenza?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5C4E5E-3266-6D52-A664-7522CEBC0BB4}"/>
              </a:ext>
            </a:extLst>
          </p:cNvPr>
          <p:cNvSpPr txBox="1"/>
          <p:nvPr/>
        </p:nvSpPr>
        <p:spPr>
          <a:xfrm>
            <a:off x="7647230" y="1418477"/>
            <a:ext cx="423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Nonostante i progressi nella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nella comprensione delle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della demenza, le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disponibili a oggi sono principalmente volte a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rallentare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la sua progressione e a gestire i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C800E6-62FB-63A2-B709-B7A1A9674881}"/>
              </a:ext>
            </a:extLst>
          </p:cNvPr>
          <p:cNvSpPr txBox="1"/>
          <p:nvPr/>
        </p:nvSpPr>
        <p:spPr>
          <a:xfrm>
            <a:off x="7647230" y="3149196"/>
            <a:ext cx="423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Nel contesto di una popolazione che invecchia rapidamente in cui l’età avanzata è il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fattore di rischio più importante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per la demenza, concentrarsi sulla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prevenzione della demenza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può essere la migliore strategia per </a:t>
            </a:r>
            <a:r>
              <a:rPr lang="it-I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attenuare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l’incidenza della malattia.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4A3DAD-EBFA-84D6-788C-E2DDC42A5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5" t="24616" r="19452" b="9332"/>
          <a:stretch/>
        </p:blipFill>
        <p:spPr>
          <a:xfrm>
            <a:off x="453007" y="1515230"/>
            <a:ext cx="6691277" cy="386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F64332FA-FFCB-3FC5-FE4F-3F89C7451889}"/>
              </a:ext>
            </a:extLst>
          </p:cNvPr>
          <p:cNvGraphicFramePr>
            <a:graphicFrameLocks noGrp="1"/>
          </p:cNvGraphicFramePr>
          <p:nvPr/>
        </p:nvGraphicFramePr>
        <p:xfrm>
          <a:off x="450028" y="5862610"/>
          <a:ext cx="9649300" cy="54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49300">
                  <a:extLst>
                    <a:ext uri="{9D8B030D-6E8A-4147-A177-3AD203B41FA5}">
                      <a16:colId xmlns:a16="http://schemas.microsoft.com/office/drawing/2014/main" val="2375569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1500" b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</a:t>
                      </a:r>
                      <a:r>
                        <a:rPr lang="it-IT" sz="15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Alzheimer’s Disease International. World Alzheimer report 2018: the state of the art of dementia research: New fron-tiers. September 21, 2018.</a:t>
                      </a:r>
                      <a:endParaRPr lang="it-IT" sz="1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46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FD3502-A533-A736-DA85-9892BFE51CFC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A</a:t>
            </a:r>
            <a:r>
              <a:rPr lang="en-US" sz="2200" b="0" i="0" dirty="0" err="1">
                <a:effectLst/>
              </a:rPr>
              <a:t>lterazione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progressiva</a:t>
            </a:r>
            <a:r>
              <a:rPr lang="en-US" sz="2200" b="0" i="0" dirty="0">
                <a:effectLst/>
              </a:rPr>
              <a:t> di </a:t>
            </a:r>
            <a:r>
              <a:rPr lang="en-US" sz="2200" b="0" i="0" dirty="0" err="1">
                <a:effectLst/>
              </a:rPr>
              <a:t>una</a:t>
            </a:r>
            <a:r>
              <a:rPr lang="en-US" sz="2200" b="0" i="0" dirty="0">
                <a:effectLst/>
              </a:rPr>
              <a:t> o </a:t>
            </a:r>
            <a:r>
              <a:rPr lang="en-US" sz="2200" b="0" i="0" dirty="0" err="1">
                <a:effectLst/>
              </a:rPr>
              <a:t>più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funzioni</a:t>
            </a:r>
            <a:r>
              <a:rPr lang="en-US" sz="2200" b="0" i="0" dirty="0">
                <a:effectLst/>
              </a:rPr>
              <a:t> cognitive di </a:t>
            </a:r>
            <a:r>
              <a:rPr lang="en-US" sz="2200" b="0" i="0" dirty="0" err="1">
                <a:effectLst/>
              </a:rPr>
              <a:t>severità</a:t>
            </a:r>
            <a:r>
              <a:rPr lang="en-US" sz="2200" b="0" i="0" dirty="0">
                <a:effectLst/>
              </a:rPr>
              <a:t> tale da </a:t>
            </a:r>
            <a:r>
              <a:rPr lang="en-US" sz="2200" b="0" i="0" dirty="0" err="1">
                <a:effectLst/>
              </a:rPr>
              <a:t>interferire</a:t>
            </a:r>
            <a:r>
              <a:rPr lang="en-US" sz="2200" b="0" i="0" dirty="0">
                <a:effectLst/>
              </a:rPr>
              <a:t> con </a:t>
            </a:r>
            <a:r>
              <a:rPr lang="en-US" sz="2200" b="0" i="0" dirty="0" err="1">
                <a:effectLst/>
              </a:rPr>
              <a:t>gli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atti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quotidiani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della</a:t>
            </a:r>
            <a:r>
              <a:rPr lang="en-US" sz="2200" b="0" i="0" dirty="0">
                <a:effectLst/>
              </a:rPr>
              <a:t> vita: 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memoria</a:t>
            </a:r>
            <a:r>
              <a:rPr lang="en-US" sz="2200" b="0" i="0" dirty="0">
                <a:effectLst/>
              </a:rPr>
              <a:t>,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pensiero</a:t>
            </a:r>
            <a:r>
              <a:rPr lang="en-US" sz="2200" b="0" i="0" dirty="0">
                <a:effectLst/>
              </a:rPr>
              <a:t>,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r</a:t>
            </a:r>
            <a:r>
              <a:rPr lang="en-US" sz="2200" b="0" i="0" dirty="0" err="1">
                <a:effectLst/>
              </a:rPr>
              <a:t>agionamento</a:t>
            </a:r>
            <a:r>
              <a:rPr lang="en-US" sz="2200" dirty="0"/>
              <a:t>,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linguaggio</a:t>
            </a:r>
            <a:r>
              <a:rPr lang="en-US" sz="2200" b="0" i="0" dirty="0">
                <a:effectLst/>
              </a:rPr>
              <a:t>,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orientamento</a:t>
            </a:r>
            <a:r>
              <a:rPr lang="en-US" sz="2200" b="0" i="0" dirty="0">
                <a:effectLst/>
              </a:rPr>
              <a:t>,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personalità</a:t>
            </a:r>
            <a:r>
              <a:rPr lang="en-US" sz="2200" b="0" i="0" dirty="0">
                <a:effectLst/>
              </a:rPr>
              <a:t> e </a:t>
            </a:r>
            <a:r>
              <a:rPr lang="en-US" sz="2200" b="0" i="0" dirty="0" err="1">
                <a:effectLst/>
              </a:rPr>
              <a:t>comportamento</a:t>
            </a:r>
            <a:r>
              <a:rPr lang="en-US" sz="2200" dirty="0"/>
              <a:t>.</a:t>
            </a:r>
          </a:p>
        </p:txBody>
      </p:sp>
      <p:pic>
        <p:nvPicPr>
          <p:cNvPr id="5" name="Immagine 4" descr="Immagine che contiene persona, vestiti, Viso umano, sorriso&#10;&#10;Descrizione generata automaticamente">
            <a:extLst>
              <a:ext uri="{FF2B5EF4-FFF2-40B4-BE49-F238E27FC236}">
                <a16:creationId xmlns:a16="http://schemas.microsoft.com/office/drawing/2014/main" id="{EA9B7656-7F91-1787-144D-7DFE62818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1" r="2905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magine 5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1E9F2FD-7ED1-8144-992B-1929B86B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4095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3D6B91-37A8-3880-0199-5A05992F55A3}"/>
              </a:ext>
            </a:extLst>
          </p:cNvPr>
          <p:cNvSpPr txBox="1"/>
          <p:nvPr/>
        </p:nvSpPr>
        <p:spPr>
          <a:xfrm>
            <a:off x="1137034" y="609600"/>
            <a:ext cx="6881026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dieci sintomi premonitori</a:t>
            </a:r>
          </a:p>
        </p:txBody>
      </p:sp>
      <p:pic>
        <p:nvPicPr>
          <p:cNvPr id="8" name="Immagine 7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CD8831BD-3F52-BCB8-EC60-5E610356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981" y="1560116"/>
            <a:ext cx="2906973" cy="3767199"/>
          </a:xfrm>
          <a:prstGeom prst="rect">
            <a:avLst/>
          </a:prstGeom>
        </p:spPr>
      </p:pic>
      <p:graphicFrame>
        <p:nvGraphicFramePr>
          <p:cNvPr id="6" name="CasellaDiTesto 2">
            <a:extLst>
              <a:ext uri="{FF2B5EF4-FFF2-40B4-BE49-F238E27FC236}">
                <a16:creationId xmlns:a16="http://schemas.microsoft.com/office/drawing/2014/main" id="{6FB2EC91-0556-8131-8919-A280FC57D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115102"/>
              </p:ext>
            </p:extLst>
          </p:nvPr>
        </p:nvGraphicFramePr>
        <p:xfrm>
          <a:off x="1137034" y="2194102"/>
          <a:ext cx="6573951" cy="39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182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CAE8711-F583-75E8-512F-947BDC27D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" r="782"/>
          <a:stretch/>
        </p:blipFill>
        <p:spPr>
          <a:xfrm>
            <a:off x="275772" y="871146"/>
            <a:ext cx="3739370" cy="49783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54BB1F5F-064A-747B-1982-5C613A345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933552"/>
              </p:ext>
            </p:extLst>
          </p:nvPr>
        </p:nvGraphicFramePr>
        <p:xfrm>
          <a:off x="4557487" y="1524052"/>
          <a:ext cx="6915110" cy="402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901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magine">
            <a:extLst>
              <a:ext uri="{FF2B5EF4-FFF2-40B4-BE49-F238E27FC236}">
                <a16:creationId xmlns:a16="http://schemas.microsoft.com/office/drawing/2014/main" id="{09146B1C-38C6-289C-F4AE-D90945D4B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 bwMode="auto">
          <a:xfrm>
            <a:off x="20" y="-11483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ABF694E-5078-F389-5F7C-A5B0F899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128986"/>
            <a:ext cx="1244600" cy="16129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54221F-93EA-DC6F-D0A3-57C38A73CBC4}"/>
              </a:ext>
            </a:extLst>
          </p:cNvPr>
          <p:cNvSpPr txBox="1"/>
          <p:nvPr/>
        </p:nvSpPr>
        <p:spPr>
          <a:xfrm>
            <a:off x="7983416" y="6091653"/>
            <a:ext cx="410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Aiutare la persona all’autodeterminazione possibile all’interno di uno studio notarile</a:t>
            </a:r>
          </a:p>
        </p:txBody>
      </p:sp>
      <p:cxnSp>
        <p:nvCxnSpPr>
          <p:cNvPr id="6" name="Connettore 4 5">
            <a:extLst>
              <a:ext uri="{FF2B5EF4-FFF2-40B4-BE49-F238E27FC236}">
                <a16:creationId xmlns:a16="http://schemas.microsoft.com/office/drawing/2014/main" id="{98862247-3B5E-9F23-E5A7-DD65E88BDA27}"/>
              </a:ext>
            </a:extLst>
          </p:cNvPr>
          <p:cNvCxnSpPr/>
          <p:nvPr/>
        </p:nvCxnSpPr>
        <p:spPr>
          <a:xfrm>
            <a:off x="6875585" y="5802923"/>
            <a:ext cx="1107831" cy="527539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56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2127</Words>
  <Application>Microsoft Macintosh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Meiryo</vt:lpstr>
      <vt:lpstr>Arial</vt:lpstr>
      <vt:lpstr>Calibri</vt:lpstr>
      <vt:lpstr>Calibri Light</vt:lpstr>
      <vt:lpstr>Frutiger W01</vt:lpstr>
      <vt:lpstr>ProfilePro</vt:lpstr>
      <vt:lpstr>Verdana</vt:lpstr>
      <vt:lpstr>Tema di Office</vt:lpstr>
      <vt:lpstr>La capacità decisionale al giorno d’oggi: il punto di vista medico applicato alla pratica notarile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Perchè è importante?</vt:lpstr>
      <vt:lpstr>Presentazione standard di PowerPoint</vt:lpstr>
      <vt:lpstr>Presentazione standard di PowerPoint</vt:lpstr>
      <vt:lpstr>Presentazione standard di PowerPoint</vt:lpstr>
      <vt:lpstr>Da portare a casa (in studio)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e rappresentare in modo etico e inclusivo la demenza e le persone con demenza  </dc:title>
  <dc:creator>Giuseppe Benati</dc:creator>
  <cp:lastModifiedBy>Giuseppe Benati</cp:lastModifiedBy>
  <cp:revision>9</cp:revision>
  <dcterms:created xsi:type="dcterms:W3CDTF">2023-09-18T19:42:58Z</dcterms:created>
  <dcterms:modified xsi:type="dcterms:W3CDTF">2023-12-01T11:32:06Z</dcterms:modified>
</cp:coreProperties>
</file>