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95657F-D8B8-0590-D91F-F6176B0EA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F1B3A67-F3CA-C9B1-7279-127FD034F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BE3F0F-F743-47B7-9D1A-9B40DE218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B097-87C6-43DD-9C70-F314DCC6987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6890E1-44F1-F971-340C-BD8202B83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67E0A1-D066-70FD-200E-020400891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D48-115A-4818-847C-5702C393CB7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83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C8840C-A42E-EC7E-2EBD-83DDB3CD5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6AC39C7-133C-2F8D-B840-95B37F3EE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818E35-2968-A401-F253-8509F26D9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B097-87C6-43DD-9C70-F314DCC6987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0FCDD4-77F1-CA77-150A-2D9CD1CC5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52B8B7-200A-69E2-5105-3E5CDEA7F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D48-115A-4818-847C-5702C393CB7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5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693FB28-29AA-3EB9-063D-1094810B70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A8DD7BB-8985-38F1-EA84-2ECC8903F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C8D908-A664-C362-3943-5D82A1AE3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B097-87C6-43DD-9C70-F314DCC6987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28BEB0-82B2-4478-29F8-A03A17537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EF5246-B363-257F-82DF-0138DDCBF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D48-115A-4818-847C-5702C393CB7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45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6A7EA8-B0C2-E75F-64AC-D03F029DF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E8807E-CEB2-77E9-AE6B-C21A9F318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7AEF6A-0901-1C59-5969-94A2704AC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B097-87C6-43DD-9C70-F314DCC6987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5ABCD0-CE61-92DF-CE13-8BAF97A2B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379E3EA-A91A-74F1-0AF0-99CE5B495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D48-115A-4818-847C-5702C393CB7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28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8FF5C3-E625-DAA9-D4DD-F3AA7A91F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406C55-1442-B84F-86AD-8BD2A9E2A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E12061-843F-E5B4-B240-33EE79170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B097-87C6-43DD-9C70-F314DCC6987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246020-2A1D-0245-3EFD-376FAF609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09DEB-C04F-80F0-2F1F-F76B6AF30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D48-115A-4818-847C-5702C393CB7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8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521042-CC55-70EF-3736-F2E2E8075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DD434D-DFDD-775C-3A25-C671AFFF0F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BDC03B9-758E-7C86-572B-6174D1AA3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50FA1CD-8B74-2265-87C9-1B1BE6A7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B097-87C6-43DD-9C70-F314DCC6987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F65DE8B-0A00-189F-2B0F-06A738D9B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621C85-898D-0FCF-B8C2-E2444B3B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D48-115A-4818-847C-5702C393CB7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3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5E5406-B31C-4616-5733-AA974B32A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12AA93-60CE-0D6A-4943-43C23CB36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67F5643-7E9A-B2AE-8B93-FA2F5D282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E62A920-CC5C-E2C9-CF71-129B9427C7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04ABF39-F65E-0320-2E0A-9B6A5B19C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37DCFAA-3400-2AA4-F802-1CE6BD4DF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B097-87C6-43DD-9C70-F314DCC6987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3062253-F208-C2A8-0C36-BFFAE5C5B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74ABCCD-9DC7-0A38-AA7C-D529A5BC2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D48-115A-4818-847C-5702C393CB7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6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D647DC-55DB-45A2-4DE2-70D9A438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1A953FD-C8C5-51DC-C5F2-159E96CEB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B097-87C6-43DD-9C70-F314DCC6987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40CA070-AE5E-8FD2-1326-CB53F70D8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3640BB5-B9D8-688C-9C58-C143B6D3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D48-115A-4818-847C-5702C393CB7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8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28ACAC9-0250-0FB5-4F67-DD7CC8F7E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B097-87C6-43DD-9C70-F314DCC6987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D07C980-C054-49B5-26EB-E22BEE68B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C4B34AC-6001-7FFE-8D7A-AB5D5318B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D48-115A-4818-847C-5702C393CB7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56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DEFE9D-8389-DC95-8CAB-C583FC27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9A12B2-B767-4CA2-346B-056DAF763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F6BB547-87A3-9AD5-7428-14BE3D77D0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3429BC0-2A89-E6D6-B9A4-E27BB5B14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B097-87C6-43DD-9C70-F314DCC6987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47E8564-30D4-B123-DEC8-B5555A958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CF4A507-B746-ABD1-A422-FA923568A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D48-115A-4818-847C-5702C393CB7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9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E64019-CC2E-646F-4DCE-EEBB58E4D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EAADC00-69D5-1568-83E2-612FC73FC9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28F84F-7C3E-3ABC-B7DA-A9DE401BEC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6EE346-9ABA-8EA1-AF91-B8F2025BF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B097-87C6-43DD-9C70-F314DCC6987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FC061E7-EE51-7497-E15C-6BBEC1503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A277462-0E7A-C0DC-AF61-903014B23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4FD48-115A-4818-847C-5702C393CB7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44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216FABD-D10F-4669-4235-58A401E1D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C17114-98D1-C828-24FC-AD1BAFBD9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AE2DB3-2BA6-19CE-6C53-53154047C7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DB097-87C6-43DD-9C70-F314DCC6987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9845AA-5F38-292D-EA49-9C86ADCFE8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1F5C15-F94E-DE17-FC67-DEBE52ECD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FD48-115A-4818-847C-5702C393CB7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3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4801E6CF-3ABB-5EBF-0537-8661F055B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Art. 428 c.c. (Atti compiuti da persona incapace di intendere o di volere)</a:t>
            </a:r>
            <a:endParaRPr lang="en-US" sz="3600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80E86CB7-D12A-3099-910D-1AAA2EA48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Gli atti </a:t>
            </a:r>
            <a:r>
              <a:rPr lang="it-IT" dirty="0"/>
              <a:t>compiuti da persona che, sebbene non interdetta, si provi essere stata per qualsiasi causa, anche transitoria, </a:t>
            </a:r>
            <a:r>
              <a:rPr lang="it-IT" b="1" dirty="0">
                <a:solidFill>
                  <a:srgbClr val="FF0000"/>
                </a:solidFill>
              </a:rPr>
              <a:t>incapace d'intendere o di volere </a:t>
            </a:r>
            <a:r>
              <a:rPr lang="it-IT" b="1" dirty="0">
                <a:solidFill>
                  <a:srgbClr val="7030A0"/>
                </a:solidFill>
              </a:rPr>
              <a:t>al momento in cui gli atti sono stati compiuti, </a:t>
            </a:r>
            <a:r>
              <a:rPr lang="it-IT" dirty="0"/>
              <a:t>possono essere annullati su istanza della persona medesima o dei suoi eredi o aventi causa, se ne risulta un grave pregiudizio all'autore.</a:t>
            </a:r>
          </a:p>
          <a:p>
            <a:pPr marL="0" indent="0">
              <a:buNone/>
            </a:pPr>
            <a:r>
              <a:rPr lang="it-IT" dirty="0"/>
              <a:t>L'annullamento dei </a:t>
            </a:r>
            <a:r>
              <a:rPr lang="it-IT" b="1" dirty="0">
                <a:solidFill>
                  <a:srgbClr val="FF0000"/>
                </a:solidFill>
              </a:rPr>
              <a:t>contratti </a:t>
            </a:r>
            <a:r>
              <a:rPr lang="it-IT" dirty="0"/>
              <a:t>non può essere pronunziato se non quando, 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per il pregiudizio che sia derivato o possa derivare alla persona incapace d'intendere o di volere o per la qualità del contratto o altrimenti, </a:t>
            </a:r>
            <a:r>
              <a:rPr lang="it-IT" b="1" dirty="0">
                <a:solidFill>
                  <a:srgbClr val="7030A0"/>
                </a:solidFill>
              </a:rPr>
              <a:t>risulta la malafede dell'altro contraente.</a:t>
            </a:r>
          </a:p>
          <a:p>
            <a:pPr marL="0" indent="0">
              <a:buNone/>
            </a:pPr>
            <a:r>
              <a:rPr lang="it-IT" dirty="0"/>
              <a:t>L'azione si prescrive nel termine di cinque anni dal giorno in cui l'atto o il contratto è stato compiuto.</a:t>
            </a:r>
          </a:p>
          <a:p>
            <a:pPr marL="0" indent="0">
              <a:buNone/>
            </a:pPr>
            <a:r>
              <a:rPr lang="it-IT" dirty="0"/>
              <a:t>Resta salva ogni diversa disposizione di legge.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034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EAD19B-844E-9027-CE97-763189770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1425 c.c. (Incapacità delle parti)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0ED853-4E6A-61BB-E064-CBE25F716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contratto è annullabile se una delle parti era legalmente incapace di contrarre.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È parimenti annullabile, quando ricorrono le condizioni stabilite dall'articolo 428, il contratto stipulato da persona incapace di intendere o di volere.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72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CCEFBD-F5BA-5EDC-1896-E4C37A7A7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1389 c.c. (Capacità del rappresentante e del rappresentato). 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395D1F-6F04-1E19-4F18-EC757FE35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Quando la rappresentanza è conferita dall'interessato, per la validità del contratto concluso dal rappresentante basta che questi </a:t>
            </a:r>
            <a:r>
              <a:rPr lang="it-IT" b="1" dirty="0">
                <a:solidFill>
                  <a:srgbClr val="FF0000"/>
                </a:solidFill>
              </a:rPr>
              <a:t>abbia la capacità di intendere e di volere, avuto riguardo alla natura e al contenuto del contratto stesso, </a:t>
            </a:r>
            <a:r>
              <a:rPr lang="it-IT" dirty="0"/>
              <a:t>sempre che sia legalmente capace il rappresentato. </a:t>
            </a:r>
          </a:p>
          <a:p>
            <a:pPr marL="0" indent="0">
              <a:buNone/>
            </a:pPr>
            <a:r>
              <a:rPr lang="it-IT" dirty="0"/>
              <a:t>In ogni caso, per la validità del contratto concluso dal rappresentante è necessario che il contratto non sia vietato al rappresentato.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267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1AB42A-408E-59FC-1619-E46D23EBB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643 c.p. (Circonvenzione di persone incapaci)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D45622-4FF9-EAEA-E5D0-B7DDD194B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Chiunque, per procurare a sé o ad altri un profitto, </a:t>
            </a:r>
            <a:r>
              <a:rPr lang="it-IT" b="1" dirty="0">
                <a:solidFill>
                  <a:srgbClr val="C00000"/>
                </a:solidFill>
              </a:rPr>
              <a:t>abusando dei bisogni, delle passioni o della inesperienza di una persona minore, </a:t>
            </a:r>
            <a:r>
              <a:rPr lang="it-IT" dirty="0"/>
              <a:t>ovvero </a:t>
            </a:r>
            <a:r>
              <a:rPr lang="it-IT" b="1" dirty="0">
                <a:solidFill>
                  <a:srgbClr val="FF0000"/>
                </a:solidFill>
              </a:rPr>
              <a:t>abusando dello stato d’infermità o deficienza psichica di una persona, </a:t>
            </a:r>
            <a:r>
              <a:rPr lang="it-IT" dirty="0"/>
              <a:t>anche se non interdetta o inabilitata, la induce a compiere un atto che importi </a:t>
            </a:r>
            <a:r>
              <a:rPr lang="it-IT" b="1" dirty="0">
                <a:solidFill>
                  <a:srgbClr val="002060"/>
                </a:solidFill>
              </a:rPr>
              <a:t>qualsiasi effetto giuridico per lei o per altri dannoso, </a:t>
            </a:r>
            <a:r>
              <a:rPr lang="it-IT" dirty="0"/>
              <a:t>è punito con la reclusione da due a sei anni e con la multa da </a:t>
            </a:r>
            <a:r>
              <a:rPr lang="it-IT" dirty="0" err="1"/>
              <a:t>duecentosei</a:t>
            </a:r>
            <a:r>
              <a:rPr lang="it-IT" dirty="0"/>
              <a:t> euro a </a:t>
            </a:r>
            <a:r>
              <a:rPr lang="it-IT" dirty="0" err="1"/>
              <a:t>duemilasessantacinque</a:t>
            </a:r>
            <a:r>
              <a:rPr lang="it-IT" dirty="0"/>
              <a:t> euro.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337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91636B-6292-BCB1-F67E-AC091110D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Art. 591 c.c. (Casi d’incapacità)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6DD339-108C-2AA9-4A47-2CE78CEDE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Possono disporre per testamento tutti coloro che non sono dichiarati incapaci dalla legge.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7030A0"/>
                </a:solidFill>
              </a:rPr>
              <a:t>Sono incapaci di testare:</a:t>
            </a:r>
          </a:p>
          <a:p>
            <a:pPr marL="0" indent="0">
              <a:buNone/>
            </a:pPr>
            <a:r>
              <a:rPr lang="it-IT" dirty="0"/>
              <a:t>1) coloro che non hanno compiuto la maggiore età;</a:t>
            </a:r>
          </a:p>
          <a:p>
            <a:pPr marL="0" indent="0">
              <a:buNone/>
            </a:pPr>
            <a:r>
              <a:rPr lang="it-IT" dirty="0"/>
              <a:t>2) gli interdetti per infermità di mente;</a:t>
            </a:r>
          </a:p>
          <a:p>
            <a:pPr marL="0" indent="0">
              <a:buNone/>
            </a:pPr>
            <a:r>
              <a:rPr lang="it-IT" dirty="0"/>
              <a:t>3) </a:t>
            </a:r>
            <a:r>
              <a:rPr lang="it-IT" b="1" dirty="0">
                <a:solidFill>
                  <a:srgbClr val="FF0000"/>
                </a:solidFill>
              </a:rPr>
              <a:t>quelli che, sebbene non interdetti, si provi essere stati, per qualsiasi causa, anche transitoria, incapaci di intendere e di volere nel momento in cui fecero testamento.</a:t>
            </a:r>
          </a:p>
          <a:p>
            <a:pPr marL="0" indent="0">
              <a:buNone/>
            </a:pPr>
            <a:r>
              <a:rPr lang="it-IT" dirty="0"/>
              <a:t>Nei casi d'incapacità preveduti dal presente articolo il testamento può essere impugnato da chiunque vi ha interesse. L'azione si prescrive nel termine di cinque anni dal giorno in cui è stata data esecuzione alle disposizioni testamentarie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48134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502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Art. 428 c.c. (Atti compiuti da persona incapace di intendere o di volere)</vt:lpstr>
      <vt:lpstr>Art. 1425 c.c. (Incapacità delle parti)</vt:lpstr>
      <vt:lpstr>Art. 1389 c.c. (Capacità del rappresentante e del rappresentato). </vt:lpstr>
      <vt:lpstr>Art. 643 c.p. (Circonvenzione di persone incapaci)</vt:lpstr>
      <vt:lpstr>Art. 591 c.c. (Casi d’incapacità)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Art. 428 c.c. (Atti compiuti da persona incapace di intendere o di volere)</dc:title>
  <dc:creator>Alessandro Torroni</dc:creator>
  <cp:lastModifiedBy>Alessandro Torroni</cp:lastModifiedBy>
  <cp:revision>2</cp:revision>
  <dcterms:created xsi:type="dcterms:W3CDTF">2023-11-23T21:16:41Z</dcterms:created>
  <dcterms:modified xsi:type="dcterms:W3CDTF">2023-12-01T07:48:55Z</dcterms:modified>
</cp:coreProperties>
</file>