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57" r:id="rId4"/>
    <p:sldId id="258" r:id="rId5"/>
    <p:sldId id="259" r:id="rId6"/>
    <p:sldId id="260" r:id="rId7"/>
    <p:sldId id="261" r:id="rId8"/>
    <p:sldId id="262" r:id="rId9"/>
    <p:sldId id="265"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3" r:id="rId31"/>
    <p:sldId id="284" r:id="rId32"/>
    <p:sldId id="285" r:id="rId33"/>
    <p:sldId id="286" r:id="rId34"/>
    <p:sldId id="287" r:id="rId35"/>
    <p:sldId id="288" r:id="rId36"/>
    <p:sldId id="289" r:id="rId37"/>
    <p:sldId id="290" r:id="rId38"/>
    <p:sldId id="291" r:id="rId39"/>
    <p:sldId id="292" r:id="rId40"/>
    <p:sldId id="294" r:id="rId41"/>
    <p:sldId id="296"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1" d="100"/>
          <a:sy n="71" d="100"/>
        </p:scale>
        <p:origin x="9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D8777C-DA2A-410B-81F6-0337AEBE64C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CB8A3E5-C0BF-474A-ADFD-02608D910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CA0B35-A0B1-4D72-BED4-45A1FEFE8A48}"/>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5" name="Segnaposto piè di pagina 4">
            <a:extLst>
              <a:ext uri="{FF2B5EF4-FFF2-40B4-BE49-F238E27FC236}">
                <a16:creationId xmlns:a16="http://schemas.microsoft.com/office/drawing/2014/main" id="{1344CA71-41B1-40DD-B4C6-25D99E4CAE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3B7A59-53AD-429B-A4A3-1E69D86A0D79}"/>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417592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145FF-A95D-4EEA-977E-103DDA26FA3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E25673-8838-40E1-9AD7-C9699333ED5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A0F319-F845-4CD8-A608-90197D8D1C76}"/>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5" name="Segnaposto piè di pagina 4">
            <a:extLst>
              <a:ext uri="{FF2B5EF4-FFF2-40B4-BE49-F238E27FC236}">
                <a16:creationId xmlns:a16="http://schemas.microsoft.com/office/drawing/2014/main" id="{74851EB1-27C1-4EB8-83E7-0ABDB5DD20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247C53C-8C72-4BCD-9A61-6A329D702355}"/>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358475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4FE9922-C8EA-45C7-B6CD-D717C7C9CA3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A9253FA-090C-4CB1-9122-65D2E2CA30D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B0185FB-C822-4C23-B544-A62E9EE51E0C}"/>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5" name="Segnaposto piè di pagina 4">
            <a:extLst>
              <a:ext uri="{FF2B5EF4-FFF2-40B4-BE49-F238E27FC236}">
                <a16:creationId xmlns:a16="http://schemas.microsoft.com/office/drawing/2014/main" id="{FEBA5DBB-A78D-4039-B78E-CDC3AF957A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765E38-22BA-4486-A59A-9539FBD78956}"/>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245107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09A5C2-B02E-4C1D-AEF8-5FB113EE6E1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BB5BF7C-2371-47C2-97D3-1047864B389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4F015B-B52D-4C99-AC90-F88B9C98A11C}"/>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5" name="Segnaposto piè di pagina 4">
            <a:extLst>
              <a:ext uri="{FF2B5EF4-FFF2-40B4-BE49-F238E27FC236}">
                <a16:creationId xmlns:a16="http://schemas.microsoft.com/office/drawing/2014/main" id="{18723792-89C8-4DAF-88DA-76E1E587B7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A2AEC1-D18B-4956-ACBF-C33B89A9DF67}"/>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183095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C055E7-2DA0-4728-80E2-6F4AA0B3B8D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6E07C9D-583D-485C-924F-7A12264D1B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41525A6-4ECD-4164-BFC4-4B96D9A0AF18}"/>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5" name="Segnaposto piè di pagina 4">
            <a:extLst>
              <a:ext uri="{FF2B5EF4-FFF2-40B4-BE49-F238E27FC236}">
                <a16:creationId xmlns:a16="http://schemas.microsoft.com/office/drawing/2014/main" id="{3129E80A-0365-4D9F-8EAC-0EE936181B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E9A666-E2E8-4AAA-8FE5-2A69FE3F39D1}"/>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340316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B5BBFA-5DE1-4C81-83A2-4C66493191C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156DE1-D0B8-402F-AEFC-484A9F35A3E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58F6393-0CCD-4F97-BA4E-C869B0837CA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5F0A6B0-B0C9-455B-9E31-5A0C7048B4F1}"/>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6" name="Segnaposto piè di pagina 5">
            <a:extLst>
              <a:ext uri="{FF2B5EF4-FFF2-40B4-BE49-F238E27FC236}">
                <a16:creationId xmlns:a16="http://schemas.microsoft.com/office/drawing/2014/main" id="{0303702F-1DB1-4B05-9CB1-0183691872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66BB14-3E4E-4869-9290-380687135756}"/>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382813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D5F36F-1807-4B94-A07C-EF8D2AD6060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7CCF1B-764C-4C56-9AA8-9D2552499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3BC37BE-970D-47BB-AD7B-0112B3E8645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4DAEEF2-EDD1-439F-83C7-EBEACA488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F5FC1AB-BD85-4D87-BA72-898213F5DA9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A8AA090-8B13-4D07-BEE4-417047C654DB}"/>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8" name="Segnaposto piè di pagina 7">
            <a:extLst>
              <a:ext uri="{FF2B5EF4-FFF2-40B4-BE49-F238E27FC236}">
                <a16:creationId xmlns:a16="http://schemas.microsoft.com/office/drawing/2014/main" id="{282A22F8-94EE-4077-A8B0-6C0C03D531C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90BF50D-1435-466F-8E64-CDA925265AC5}"/>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17331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233EAA-CFF0-4773-90E6-5CA20CB333D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F05D437-1278-45A2-88DF-1DF4F981C7DD}"/>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4" name="Segnaposto piè di pagina 3">
            <a:extLst>
              <a:ext uri="{FF2B5EF4-FFF2-40B4-BE49-F238E27FC236}">
                <a16:creationId xmlns:a16="http://schemas.microsoft.com/office/drawing/2014/main" id="{534078AB-7F87-4406-A076-8FDA1FE11EC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037FB45-4EC4-4EE2-93C3-07778A5E7D40}"/>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59183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DCB52B5-FBA6-4718-84D9-86B6877BE514}"/>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3" name="Segnaposto piè di pagina 2">
            <a:extLst>
              <a:ext uri="{FF2B5EF4-FFF2-40B4-BE49-F238E27FC236}">
                <a16:creationId xmlns:a16="http://schemas.microsoft.com/office/drawing/2014/main" id="{E6AD15DC-91BA-45F7-A879-3D4F059770D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A105586-C428-4FBF-A229-1AE62A290DBE}"/>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349890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0C5F2D-C0D7-4B33-8FD0-82CBF1A6970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93C68F-BF6D-4835-95A6-C2FBB0183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162C3BA-4F4A-485F-9B49-B1267DE4D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C1BBAE5-CF67-4603-BF56-5E72BF5E98BB}"/>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6" name="Segnaposto piè di pagina 5">
            <a:extLst>
              <a:ext uri="{FF2B5EF4-FFF2-40B4-BE49-F238E27FC236}">
                <a16:creationId xmlns:a16="http://schemas.microsoft.com/office/drawing/2014/main" id="{7E7B0CEE-E330-4583-AE36-9FE2A9346B1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2B2ED7-EA32-47AD-B357-EF697B4BF3BE}"/>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350183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39F383-B420-426C-A9AA-E12630EDC42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7683663-63C5-406B-A8E4-02F7A8827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2E2A09D-613F-4CAE-ADBF-9BEAD34CB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6E10978-FFCE-4637-BD77-A88FA66EDB87}"/>
              </a:ext>
            </a:extLst>
          </p:cNvPr>
          <p:cNvSpPr>
            <a:spLocks noGrp="1"/>
          </p:cNvSpPr>
          <p:nvPr>
            <p:ph type="dt" sz="half" idx="10"/>
          </p:nvPr>
        </p:nvSpPr>
        <p:spPr/>
        <p:txBody>
          <a:bodyPr/>
          <a:lstStyle/>
          <a:p>
            <a:fld id="{953AF981-3C19-4ABF-BE9F-C287C3625DCE}" type="datetimeFigureOut">
              <a:rPr lang="it-IT" smtClean="0"/>
              <a:t>11/06/2019</a:t>
            </a:fld>
            <a:endParaRPr lang="it-IT"/>
          </a:p>
        </p:txBody>
      </p:sp>
      <p:sp>
        <p:nvSpPr>
          <p:cNvPr id="6" name="Segnaposto piè di pagina 5">
            <a:extLst>
              <a:ext uri="{FF2B5EF4-FFF2-40B4-BE49-F238E27FC236}">
                <a16:creationId xmlns:a16="http://schemas.microsoft.com/office/drawing/2014/main" id="{696A106A-D504-4DBC-92A1-77F72F42F3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21C4B0-431E-492F-A0D3-051702345A7D}"/>
              </a:ext>
            </a:extLst>
          </p:cNvPr>
          <p:cNvSpPr>
            <a:spLocks noGrp="1"/>
          </p:cNvSpPr>
          <p:nvPr>
            <p:ph type="sldNum" sz="quarter" idx="12"/>
          </p:nvPr>
        </p:nvSpPr>
        <p:spPr/>
        <p:txBody>
          <a:bodyPr/>
          <a:lstStyle/>
          <a:p>
            <a:fld id="{4A5A88C8-8258-43E0-9016-31B955A0037D}" type="slidenum">
              <a:rPr lang="it-IT" smtClean="0"/>
              <a:t>‹N›</a:t>
            </a:fld>
            <a:endParaRPr lang="it-IT"/>
          </a:p>
        </p:txBody>
      </p:sp>
    </p:spTree>
    <p:extLst>
      <p:ext uri="{BB962C8B-B14F-4D97-AF65-F5344CB8AC3E}">
        <p14:creationId xmlns:p14="http://schemas.microsoft.com/office/powerpoint/2010/main" val="146007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A6811FB-F668-41D8-935E-8E6EEAF57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9405B18-034A-4A0B-8431-99A31CF19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684B3A-4374-4EE4-B7FB-13F467653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F981-3C19-4ABF-BE9F-C287C3625DCE}" type="datetimeFigureOut">
              <a:rPr lang="it-IT" smtClean="0"/>
              <a:t>11/06/2019</a:t>
            </a:fld>
            <a:endParaRPr lang="it-IT"/>
          </a:p>
        </p:txBody>
      </p:sp>
      <p:sp>
        <p:nvSpPr>
          <p:cNvPr id="5" name="Segnaposto piè di pagina 4">
            <a:extLst>
              <a:ext uri="{FF2B5EF4-FFF2-40B4-BE49-F238E27FC236}">
                <a16:creationId xmlns:a16="http://schemas.microsoft.com/office/drawing/2014/main" id="{877BA60B-2EF0-4EDB-9E9B-B1F969FCD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26E70CC-C470-424D-83E9-EC016E7EC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A88C8-8258-43E0-9016-31B955A0037D}" type="slidenum">
              <a:rPr lang="it-IT" smtClean="0"/>
              <a:t>‹N›</a:t>
            </a:fld>
            <a:endParaRPr lang="it-IT"/>
          </a:p>
        </p:txBody>
      </p:sp>
    </p:spTree>
    <p:extLst>
      <p:ext uri="{BB962C8B-B14F-4D97-AF65-F5344CB8AC3E}">
        <p14:creationId xmlns:p14="http://schemas.microsoft.com/office/powerpoint/2010/main" val="123144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OTAIO.pgo\Desktop\CONGRESSI CONSIGLIO\locandina 1.jpg">
            <a:extLst>
              <a:ext uri="{FF2B5EF4-FFF2-40B4-BE49-F238E27FC236}">
                <a16:creationId xmlns:a16="http://schemas.microsoft.com/office/drawing/2014/main" id="{9892F72D-F7BE-496E-A8FB-8BA5BBBC3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160" y="489783"/>
            <a:ext cx="4200525" cy="276225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FD6B154B-8230-4ACB-ACDB-CD086E5E003E}"/>
              </a:ext>
            </a:extLst>
          </p:cNvPr>
          <p:cNvSpPr/>
          <p:nvPr/>
        </p:nvSpPr>
        <p:spPr>
          <a:xfrm rot="10800000" flipV="1">
            <a:off x="3159162" y="3387913"/>
            <a:ext cx="5658522" cy="2980303"/>
          </a:xfrm>
          <a:prstGeom prst="rect">
            <a:avLst/>
          </a:prstGeom>
        </p:spPr>
        <p:txBody>
          <a:bodyPr wrap="square">
            <a:spAutoFit/>
          </a:bodyPr>
          <a:lstStyle/>
          <a:p>
            <a:pPr indent="-228600" algn="ctr">
              <a:spcAft>
                <a:spcPts val="1000"/>
              </a:spcAft>
            </a:pPr>
            <a:r>
              <a:rPr lang="it-IT" sz="2800" b="1" dirty="0">
                <a:solidFill>
                  <a:srgbClr val="000000"/>
                </a:solidFill>
                <a:latin typeface="Georgia" panose="02040502050405020303" pitchFamily="18" charset="0"/>
              </a:rPr>
              <a:t>RIMINI</a:t>
            </a:r>
            <a:endParaRPr lang="it-IT" dirty="0"/>
          </a:p>
          <a:p>
            <a:pPr indent="-228600" algn="ctr">
              <a:spcAft>
                <a:spcPts val="1000"/>
              </a:spcAft>
            </a:pPr>
            <a:r>
              <a:rPr lang="it-IT" sz="2800" b="1" dirty="0">
                <a:solidFill>
                  <a:srgbClr val="000000"/>
                </a:solidFill>
                <a:latin typeface="Georgia" panose="02040502050405020303" pitchFamily="18" charset="0"/>
              </a:rPr>
              <a:t>14 giugno 2019</a:t>
            </a:r>
            <a:endParaRPr lang="it-IT" dirty="0"/>
          </a:p>
          <a:p>
            <a:pPr indent="-228600" algn="ctr">
              <a:spcAft>
                <a:spcPts val="1000"/>
              </a:spcAft>
            </a:pPr>
            <a:r>
              <a:rPr lang="it-IT" b="1" dirty="0">
                <a:solidFill>
                  <a:srgbClr val="000000"/>
                </a:solidFill>
                <a:latin typeface="Georgia" panose="02040502050405020303" pitchFamily="18" charset="0"/>
              </a:rPr>
              <a:t>ARGOMENTI DA SPIAGGIA E NON</a:t>
            </a:r>
          </a:p>
          <a:p>
            <a:pPr indent="-228600" algn="ctr">
              <a:spcAft>
                <a:spcPts val="1000"/>
              </a:spcAft>
            </a:pPr>
            <a:r>
              <a:rPr lang="it-IT" b="1" dirty="0">
                <a:solidFill>
                  <a:srgbClr val="000000"/>
                </a:solidFill>
                <a:latin typeface="Georgia" panose="02040502050405020303" pitchFamily="18" charset="0"/>
              </a:rPr>
              <a:t>Alessandro Torroni</a:t>
            </a:r>
          </a:p>
          <a:p>
            <a:pPr indent="-228600" algn="ctr">
              <a:spcAft>
                <a:spcPts val="1000"/>
              </a:spcAft>
            </a:pPr>
            <a:r>
              <a:rPr lang="it-IT" b="1" dirty="0">
                <a:solidFill>
                  <a:srgbClr val="000000"/>
                </a:solidFill>
                <a:latin typeface="Georgia" panose="02040502050405020303" pitchFamily="18" charset="0"/>
              </a:rPr>
              <a:t>Il contratto di convivenza </a:t>
            </a:r>
            <a:endParaRPr lang="it-IT" dirty="0"/>
          </a:p>
          <a:p>
            <a:br>
              <a:rPr lang="it-IT" dirty="0"/>
            </a:br>
            <a:endParaRPr lang="it-IT" dirty="0"/>
          </a:p>
        </p:txBody>
      </p:sp>
    </p:spTree>
    <p:extLst>
      <p:ext uri="{BB962C8B-B14F-4D97-AF65-F5344CB8AC3E}">
        <p14:creationId xmlns:p14="http://schemas.microsoft.com/office/powerpoint/2010/main" val="316579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F942113-F24A-4B69-BE05-8C022CD11E6E}"/>
              </a:ext>
            </a:extLst>
          </p:cNvPr>
          <p:cNvSpPr>
            <a:spLocks noGrp="1"/>
          </p:cNvSpPr>
          <p:nvPr>
            <p:ph type="title"/>
          </p:nvPr>
        </p:nvSpPr>
        <p:spPr/>
        <p:txBody>
          <a:bodyPr/>
          <a:lstStyle/>
          <a:p>
            <a:pPr algn="ctr"/>
            <a:r>
              <a:rPr lang="it-IT" dirty="0"/>
              <a:t>La reciproca assistenza morale e materiale</a:t>
            </a:r>
          </a:p>
        </p:txBody>
      </p:sp>
      <p:sp>
        <p:nvSpPr>
          <p:cNvPr id="5" name="Segnaposto testo 4">
            <a:extLst>
              <a:ext uri="{FF2B5EF4-FFF2-40B4-BE49-F238E27FC236}">
                <a16:creationId xmlns:a16="http://schemas.microsoft.com/office/drawing/2014/main" id="{BE5F55FE-3B67-4FA4-8CDB-5DC795C5AA26}"/>
              </a:ext>
            </a:extLst>
          </p:cNvPr>
          <p:cNvSpPr>
            <a:spLocks noGrp="1"/>
          </p:cNvSpPr>
          <p:nvPr>
            <p:ph type="body" idx="1"/>
          </p:nvPr>
        </p:nvSpPr>
        <p:spPr/>
        <p:txBody>
          <a:bodyPr/>
          <a:lstStyle/>
          <a:p>
            <a:r>
              <a:rPr lang="it-IT" dirty="0"/>
              <a:t>Nel matrimonio </a:t>
            </a:r>
          </a:p>
        </p:txBody>
      </p:sp>
      <p:sp>
        <p:nvSpPr>
          <p:cNvPr id="6" name="Segnaposto contenuto 5">
            <a:extLst>
              <a:ext uri="{FF2B5EF4-FFF2-40B4-BE49-F238E27FC236}">
                <a16:creationId xmlns:a16="http://schemas.microsoft.com/office/drawing/2014/main" id="{7A42CE8C-3F8B-4CEA-AD0A-9213A24898B8}"/>
              </a:ext>
            </a:extLst>
          </p:cNvPr>
          <p:cNvSpPr>
            <a:spLocks noGrp="1"/>
          </p:cNvSpPr>
          <p:nvPr>
            <p:ph sz="half" idx="2"/>
          </p:nvPr>
        </p:nvSpPr>
        <p:spPr/>
        <p:txBody>
          <a:bodyPr/>
          <a:lstStyle/>
          <a:p>
            <a:pPr marL="0" indent="0">
              <a:buNone/>
            </a:pPr>
            <a:r>
              <a:rPr lang="it-IT" i="1" dirty="0"/>
              <a:t>«dal matrimonio deriva l’obbligo reciproco alla fedeltà, all’assistenza morale e materiale, alla collaborazione nell’interesse della famiglia e alla coabitazione»</a:t>
            </a:r>
            <a:r>
              <a:rPr lang="it-IT" dirty="0"/>
              <a:t> (art. 143, comma 2, c.c.). </a:t>
            </a:r>
          </a:p>
          <a:p>
            <a:pPr marL="0" indent="0">
              <a:buNone/>
            </a:pPr>
            <a:r>
              <a:rPr lang="it-IT" b="1" dirty="0"/>
              <a:t>È un dovere che deriva dal matrimonio</a:t>
            </a:r>
          </a:p>
        </p:txBody>
      </p:sp>
      <p:sp>
        <p:nvSpPr>
          <p:cNvPr id="7" name="Segnaposto testo 6">
            <a:extLst>
              <a:ext uri="{FF2B5EF4-FFF2-40B4-BE49-F238E27FC236}">
                <a16:creationId xmlns:a16="http://schemas.microsoft.com/office/drawing/2014/main" id="{B4A4CCFD-9389-4912-A846-C5CAB025AAB9}"/>
              </a:ext>
            </a:extLst>
          </p:cNvPr>
          <p:cNvSpPr>
            <a:spLocks noGrp="1"/>
          </p:cNvSpPr>
          <p:nvPr>
            <p:ph type="body" sz="quarter" idx="3"/>
          </p:nvPr>
        </p:nvSpPr>
        <p:spPr/>
        <p:txBody>
          <a:bodyPr/>
          <a:lstStyle/>
          <a:p>
            <a:r>
              <a:rPr lang="it-IT" dirty="0"/>
              <a:t>Nella convivenza di fatto</a:t>
            </a:r>
          </a:p>
        </p:txBody>
      </p:sp>
      <p:sp>
        <p:nvSpPr>
          <p:cNvPr id="8" name="Segnaposto contenuto 7">
            <a:extLst>
              <a:ext uri="{FF2B5EF4-FFF2-40B4-BE49-F238E27FC236}">
                <a16:creationId xmlns:a16="http://schemas.microsoft.com/office/drawing/2014/main" id="{A67BF7F6-604A-4B31-A0CB-24509E4A9371}"/>
              </a:ext>
            </a:extLst>
          </p:cNvPr>
          <p:cNvSpPr>
            <a:spLocks noGrp="1"/>
          </p:cNvSpPr>
          <p:nvPr>
            <p:ph sz="quarter" idx="4"/>
          </p:nvPr>
        </p:nvSpPr>
        <p:spPr/>
        <p:txBody>
          <a:bodyPr/>
          <a:lstStyle/>
          <a:p>
            <a:pPr marL="0" indent="0">
              <a:buNone/>
            </a:pPr>
            <a:r>
              <a:rPr lang="it-IT" i="1" dirty="0"/>
              <a:t>«si intendono per “conviventi di fatto” due persone maggiorenni unite stabilmente da legami affettivi di coppia e di reciproca assistenza morale e materiale …» (art. 1, comma 36, l. n. 76/2016)</a:t>
            </a:r>
          </a:p>
          <a:p>
            <a:pPr marL="0" indent="0">
              <a:buNone/>
            </a:pPr>
            <a:r>
              <a:rPr lang="it-IT" b="1" dirty="0"/>
              <a:t>È un presupposto della fattispecie convivenza di fatto </a:t>
            </a:r>
          </a:p>
        </p:txBody>
      </p:sp>
    </p:spTree>
    <p:extLst>
      <p:ext uri="{BB962C8B-B14F-4D97-AF65-F5344CB8AC3E}">
        <p14:creationId xmlns:p14="http://schemas.microsoft.com/office/powerpoint/2010/main" val="285082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99D00-7146-4E70-9EE1-0E0F653BDF57}"/>
              </a:ext>
            </a:extLst>
          </p:cNvPr>
          <p:cNvSpPr>
            <a:spLocks noGrp="1"/>
          </p:cNvSpPr>
          <p:nvPr>
            <p:ph type="title"/>
          </p:nvPr>
        </p:nvSpPr>
        <p:spPr/>
        <p:txBody>
          <a:bodyPr/>
          <a:lstStyle/>
          <a:p>
            <a:r>
              <a:rPr lang="it-IT" dirty="0"/>
              <a:t>L’assenza di rapporti di parentela, affinità, adozione, matrimonio o unione civile</a:t>
            </a:r>
          </a:p>
        </p:txBody>
      </p:sp>
      <p:sp>
        <p:nvSpPr>
          <p:cNvPr id="7" name="Segnaposto contenuto 6">
            <a:extLst>
              <a:ext uri="{FF2B5EF4-FFF2-40B4-BE49-F238E27FC236}">
                <a16:creationId xmlns:a16="http://schemas.microsoft.com/office/drawing/2014/main" id="{417183E0-8165-40A9-ACDF-AFE13A015A89}"/>
              </a:ext>
            </a:extLst>
          </p:cNvPr>
          <p:cNvSpPr>
            <a:spLocks noGrp="1"/>
          </p:cNvSpPr>
          <p:nvPr>
            <p:ph idx="1"/>
          </p:nvPr>
        </p:nvSpPr>
        <p:spPr/>
        <p:txBody>
          <a:bodyPr/>
          <a:lstStyle/>
          <a:p>
            <a:r>
              <a:rPr lang="it-IT" dirty="0"/>
              <a:t>Il riferimento a parentela, affinità e adozione </a:t>
            </a:r>
            <a:r>
              <a:rPr lang="it-IT" dirty="0">
                <a:solidFill>
                  <a:srgbClr val="0070C0"/>
                </a:solidFill>
              </a:rPr>
              <a:t>non specifica fino a quale grado sussiste il divieto</a:t>
            </a:r>
          </a:p>
          <a:p>
            <a:r>
              <a:rPr lang="it-IT" dirty="0"/>
              <a:t>Sembra corretta l’interpretazione che applica, per analogia, la disciplina del matrimonio di cui all’art. 87 c.c.</a:t>
            </a:r>
          </a:p>
          <a:p>
            <a:r>
              <a:rPr lang="it-IT" dirty="0"/>
              <a:t>per un accordo che riguarda la sola sfera patrimoniale, non possono valere limiti più rigorosi di quelli stabiliti per la creazione, attraverso il matrimonio o l’unione civile, di vincoli incidenti in modo penetrante non solo su questioni economiche, ma anche su interessi di carattere personalissimo </a:t>
            </a:r>
            <a:r>
              <a:rPr lang="it-IT" sz="2400" dirty="0"/>
              <a:t>(Villa, Il contratto di convivenza nella legge sulle unioni civili)</a:t>
            </a:r>
          </a:p>
        </p:txBody>
      </p:sp>
    </p:spTree>
    <p:extLst>
      <p:ext uri="{BB962C8B-B14F-4D97-AF65-F5344CB8AC3E}">
        <p14:creationId xmlns:p14="http://schemas.microsoft.com/office/powerpoint/2010/main" val="85180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D55A82-C8A0-42F4-A184-84EB45686A91}"/>
              </a:ext>
            </a:extLst>
          </p:cNvPr>
          <p:cNvSpPr>
            <a:spLocks noGrp="1"/>
          </p:cNvSpPr>
          <p:nvPr>
            <p:ph type="title"/>
          </p:nvPr>
        </p:nvSpPr>
        <p:spPr/>
        <p:txBody>
          <a:bodyPr/>
          <a:lstStyle/>
          <a:p>
            <a:pPr algn="ctr"/>
            <a:r>
              <a:rPr lang="it-IT" dirty="0"/>
              <a:t>La dichiarazione anagrafica</a:t>
            </a:r>
          </a:p>
        </p:txBody>
      </p:sp>
      <p:sp>
        <p:nvSpPr>
          <p:cNvPr id="5" name="Segnaposto testo 4">
            <a:extLst>
              <a:ext uri="{FF2B5EF4-FFF2-40B4-BE49-F238E27FC236}">
                <a16:creationId xmlns:a16="http://schemas.microsoft.com/office/drawing/2014/main" id="{7B151076-482F-42F6-BF38-3C236773F14E}"/>
              </a:ext>
            </a:extLst>
          </p:cNvPr>
          <p:cNvSpPr>
            <a:spLocks noGrp="1"/>
          </p:cNvSpPr>
          <p:nvPr>
            <p:ph type="body" idx="1"/>
          </p:nvPr>
        </p:nvSpPr>
        <p:spPr>
          <a:xfrm>
            <a:off x="849854" y="1592132"/>
            <a:ext cx="5147721" cy="494852"/>
          </a:xfrm>
        </p:spPr>
        <p:txBody>
          <a:bodyPr>
            <a:normAutofit lnSpcReduction="10000"/>
          </a:bodyPr>
          <a:lstStyle/>
          <a:p>
            <a:r>
              <a:rPr lang="it-IT" dirty="0"/>
              <a:t>Art. 1, comma 37, l. n. 76/2016</a:t>
            </a:r>
          </a:p>
        </p:txBody>
      </p:sp>
      <p:sp>
        <p:nvSpPr>
          <p:cNvPr id="3" name="Segnaposto contenuto 2">
            <a:extLst>
              <a:ext uri="{FF2B5EF4-FFF2-40B4-BE49-F238E27FC236}">
                <a16:creationId xmlns:a16="http://schemas.microsoft.com/office/drawing/2014/main" id="{366A5FB8-6875-405B-9394-62BB11C5315C}"/>
              </a:ext>
            </a:extLst>
          </p:cNvPr>
          <p:cNvSpPr>
            <a:spLocks noGrp="1"/>
          </p:cNvSpPr>
          <p:nvPr>
            <p:ph sz="half" idx="2"/>
          </p:nvPr>
        </p:nvSpPr>
        <p:spPr/>
        <p:txBody>
          <a:bodyPr>
            <a:normAutofit fontScale="92500" lnSpcReduction="20000"/>
          </a:bodyPr>
          <a:lstStyle/>
          <a:p>
            <a:pPr marL="0" indent="0">
              <a:buNone/>
            </a:pPr>
            <a:r>
              <a:rPr lang="it-IT" dirty="0"/>
              <a:t>«</a:t>
            </a:r>
            <a:r>
              <a:rPr lang="it-IT" i="1" dirty="0"/>
              <a:t>Ferma restando la sussistenza dei presupposti di cui al comma 36, </a:t>
            </a:r>
            <a:r>
              <a:rPr lang="it-IT" i="1" dirty="0">
                <a:solidFill>
                  <a:srgbClr val="FF0000"/>
                </a:solidFill>
              </a:rPr>
              <a:t>per l’accertamento della stabile convivenza</a:t>
            </a:r>
            <a:r>
              <a:rPr lang="it-IT" i="1" dirty="0"/>
              <a:t> si fa riferimento alla dichiarazione anagrafica di cui all’art. 4 e alla lettera b) del comma 1 dell’art. 13 del regolamento di cui al decreto del Presidente della Repubblica 30 maggio 1989, n. 223</a:t>
            </a:r>
            <a:r>
              <a:rPr lang="it-IT" dirty="0"/>
              <a:t>»</a:t>
            </a:r>
          </a:p>
          <a:p>
            <a:pPr marL="0" indent="0">
              <a:buNone/>
            </a:pPr>
            <a:r>
              <a:rPr lang="it-IT" dirty="0"/>
              <a:t> </a:t>
            </a:r>
          </a:p>
        </p:txBody>
      </p:sp>
      <p:sp>
        <p:nvSpPr>
          <p:cNvPr id="6" name="Segnaposto testo 5">
            <a:extLst>
              <a:ext uri="{FF2B5EF4-FFF2-40B4-BE49-F238E27FC236}">
                <a16:creationId xmlns:a16="http://schemas.microsoft.com/office/drawing/2014/main" id="{D69DC34F-1BFF-4AC0-B067-0698B7CA9191}"/>
              </a:ext>
            </a:extLst>
          </p:cNvPr>
          <p:cNvSpPr>
            <a:spLocks noGrp="1"/>
          </p:cNvSpPr>
          <p:nvPr>
            <p:ph type="body" sz="quarter" idx="3"/>
          </p:nvPr>
        </p:nvSpPr>
        <p:spPr/>
        <p:txBody>
          <a:bodyPr>
            <a:normAutofit lnSpcReduction="10000"/>
          </a:bodyPr>
          <a:lstStyle/>
          <a:p>
            <a:r>
              <a:rPr lang="it-IT" dirty="0"/>
              <a:t>Art. 4 d.p.r. n. 223/1989 </a:t>
            </a:r>
          </a:p>
          <a:p>
            <a:r>
              <a:rPr lang="it-IT" dirty="0"/>
              <a:t>famiglia anagrafica</a:t>
            </a:r>
          </a:p>
        </p:txBody>
      </p:sp>
      <p:sp>
        <p:nvSpPr>
          <p:cNvPr id="7" name="Segnaposto contenuto 6">
            <a:extLst>
              <a:ext uri="{FF2B5EF4-FFF2-40B4-BE49-F238E27FC236}">
                <a16:creationId xmlns:a16="http://schemas.microsoft.com/office/drawing/2014/main" id="{B5E8D1CF-6CD3-4A12-87B6-378BB587F771}"/>
              </a:ext>
            </a:extLst>
          </p:cNvPr>
          <p:cNvSpPr>
            <a:spLocks noGrp="1"/>
          </p:cNvSpPr>
          <p:nvPr>
            <p:ph sz="quarter" idx="4"/>
          </p:nvPr>
        </p:nvSpPr>
        <p:spPr/>
        <p:txBody>
          <a:bodyPr>
            <a:normAutofit fontScale="92500" lnSpcReduction="20000"/>
          </a:bodyPr>
          <a:lstStyle/>
          <a:p>
            <a:pPr marL="0" indent="0">
              <a:buNone/>
            </a:pPr>
            <a:r>
              <a:rPr lang="it-IT" dirty="0"/>
              <a:t>«</a:t>
            </a:r>
            <a:r>
              <a:rPr lang="it-IT" i="1" dirty="0">
                <a:solidFill>
                  <a:srgbClr val="0070C0"/>
                </a:solidFill>
              </a:rPr>
              <a:t>Agli effetti anagrafici </a:t>
            </a:r>
            <a:r>
              <a:rPr lang="it-IT" i="1" dirty="0">
                <a:solidFill>
                  <a:srgbClr val="FF0000"/>
                </a:solidFill>
              </a:rPr>
              <a:t>per</a:t>
            </a:r>
            <a:r>
              <a:rPr lang="it-IT" i="1" dirty="0"/>
              <a:t> </a:t>
            </a:r>
            <a:r>
              <a:rPr lang="it-IT" i="1" dirty="0">
                <a:solidFill>
                  <a:srgbClr val="FF0000"/>
                </a:solidFill>
              </a:rPr>
              <a:t>famiglia</a:t>
            </a:r>
            <a:r>
              <a:rPr lang="it-IT" i="1" dirty="0"/>
              <a:t> si intende un insieme di persone legate da vincoli di matrimonio, parentela, affinità, adozione, tutela o </a:t>
            </a:r>
            <a:r>
              <a:rPr lang="it-IT" b="1" i="1" dirty="0"/>
              <a:t>da vincoli affettivi, coabitanti ed aventi dimora abituale nello stesso comune</a:t>
            </a:r>
            <a:r>
              <a:rPr lang="it-IT" dirty="0"/>
              <a:t>». </a:t>
            </a:r>
          </a:p>
          <a:p>
            <a:pPr marL="0" indent="0">
              <a:buNone/>
            </a:pPr>
            <a:r>
              <a:rPr lang="it-IT" dirty="0"/>
              <a:t>La dichiarazione anagrafica deve essere resa </a:t>
            </a:r>
            <a:r>
              <a:rPr lang="it-IT" b="1" dirty="0"/>
              <a:t>dalla persona che dirige la convivenza </a:t>
            </a:r>
            <a:r>
              <a:rPr lang="it-IT" dirty="0"/>
              <a:t>(art. 13, comma 1, lett. b), d.p.r. n. 223/1989)</a:t>
            </a:r>
          </a:p>
        </p:txBody>
      </p:sp>
    </p:spTree>
    <p:extLst>
      <p:ext uri="{BB962C8B-B14F-4D97-AF65-F5344CB8AC3E}">
        <p14:creationId xmlns:p14="http://schemas.microsoft.com/office/powerpoint/2010/main" val="182729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97113E76-8252-4D12-9F54-D23CD0D910FD}"/>
              </a:ext>
            </a:extLst>
          </p:cNvPr>
          <p:cNvSpPr>
            <a:spLocks noGrp="1"/>
          </p:cNvSpPr>
          <p:nvPr>
            <p:ph type="title"/>
          </p:nvPr>
        </p:nvSpPr>
        <p:spPr/>
        <p:txBody>
          <a:bodyPr>
            <a:normAutofit/>
          </a:bodyPr>
          <a:lstStyle/>
          <a:p>
            <a:pPr algn="ctr"/>
            <a:r>
              <a:rPr lang="it-IT" dirty="0"/>
              <a:t>La funzione della dichiarazione anagrafica</a:t>
            </a:r>
          </a:p>
        </p:txBody>
      </p:sp>
      <p:sp>
        <p:nvSpPr>
          <p:cNvPr id="10" name="Segnaposto contenuto 9">
            <a:extLst>
              <a:ext uri="{FF2B5EF4-FFF2-40B4-BE49-F238E27FC236}">
                <a16:creationId xmlns:a16="http://schemas.microsoft.com/office/drawing/2014/main" id="{7BA62377-B4EF-4F9E-8016-AAC248ABE348}"/>
              </a:ext>
            </a:extLst>
          </p:cNvPr>
          <p:cNvSpPr>
            <a:spLocks noGrp="1"/>
          </p:cNvSpPr>
          <p:nvPr>
            <p:ph idx="1"/>
          </p:nvPr>
        </p:nvSpPr>
        <p:spPr/>
        <p:txBody>
          <a:bodyPr/>
          <a:lstStyle/>
          <a:p>
            <a:r>
              <a:rPr lang="it-IT" b="1" dirty="0"/>
              <a:t>Elemento indispensabile della fattispecie: </a:t>
            </a:r>
            <a:r>
              <a:rPr lang="it-IT" sz="2400" dirty="0"/>
              <a:t>in mancanza della stessa non potrebbe applicarsi l’intera disciplina di cui alla legge n. 76/2016, poiché difetterebbe la possibilità di dimostrare </a:t>
            </a:r>
            <a:r>
              <a:rPr lang="it-IT" sz="2400" dirty="0">
                <a:solidFill>
                  <a:srgbClr val="FF0000"/>
                </a:solidFill>
              </a:rPr>
              <a:t>la stabilità del rapporto</a:t>
            </a:r>
          </a:p>
          <a:p>
            <a:r>
              <a:rPr lang="it-IT" b="1" dirty="0"/>
              <a:t>Strumento di prova esclusivo: </a:t>
            </a:r>
            <a:r>
              <a:rPr lang="it-IT" sz="2400" dirty="0"/>
              <a:t>La nuova legge avrebbe voluto dare rilevanza giuridica soltanto alle convivenze registrate, si garantirebbe ai conviventi non registrati quel margine di </a:t>
            </a:r>
            <a:r>
              <a:rPr lang="it-IT" sz="2400" dirty="0">
                <a:solidFill>
                  <a:srgbClr val="FF0000"/>
                </a:solidFill>
              </a:rPr>
              <a:t>libertà e autodeterminazione </a:t>
            </a:r>
            <a:r>
              <a:rPr lang="it-IT" sz="2400" dirty="0"/>
              <a:t>che è alla base della preferenza della convivenza rispetto al matrimonio. </a:t>
            </a:r>
          </a:p>
          <a:p>
            <a:r>
              <a:rPr lang="it-IT" b="1" dirty="0"/>
              <a:t>Elemento di prova privilegiata:</a:t>
            </a:r>
            <a:r>
              <a:rPr lang="it-IT" dirty="0"/>
              <a:t> </a:t>
            </a:r>
            <a:r>
              <a:rPr lang="it-IT" sz="2400" dirty="0"/>
              <a:t>l’esistenza della convivenza di fatto, avente le caratteristiche di cui alla legge n. 76/2016, potrebbe essere dimostrata anche </a:t>
            </a:r>
            <a:r>
              <a:rPr lang="it-IT" sz="2400" dirty="0">
                <a:solidFill>
                  <a:srgbClr val="FF0000"/>
                </a:solidFill>
              </a:rPr>
              <a:t>con altri mezzi di prova, diversi dalla dichiarazione anagrafica.</a:t>
            </a:r>
          </a:p>
        </p:txBody>
      </p:sp>
    </p:spTree>
    <p:extLst>
      <p:ext uri="{BB962C8B-B14F-4D97-AF65-F5344CB8AC3E}">
        <p14:creationId xmlns:p14="http://schemas.microsoft.com/office/powerpoint/2010/main" val="415689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A9D923-1407-4463-A17A-071ADEE1042F}"/>
              </a:ext>
            </a:extLst>
          </p:cNvPr>
          <p:cNvSpPr>
            <a:spLocks noGrp="1"/>
          </p:cNvSpPr>
          <p:nvPr>
            <p:ph type="title"/>
          </p:nvPr>
        </p:nvSpPr>
        <p:spPr/>
        <p:txBody>
          <a:bodyPr/>
          <a:lstStyle/>
          <a:p>
            <a:r>
              <a:rPr lang="it-IT" dirty="0"/>
              <a:t>Tribunale di Milano, ordinanza 31 maggio 2016</a:t>
            </a:r>
          </a:p>
        </p:txBody>
      </p:sp>
      <p:sp>
        <p:nvSpPr>
          <p:cNvPr id="3" name="Segnaposto contenuto 2">
            <a:extLst>
              <a:ext uri="{FF2B5EF4-FFF2-40B4-BE49-F238E27FC236}">
                <a16:creationId xmlns:a16="http://schemas.microsoft.com/office/drawing/2014/main" id="{95BE2797-9994-4B4F-9938-82D936FD0EF0}"/>
              </a:ext>
            </a:extLst>
          </p:cNvPr>
          <p:cNvSpPr>
            <a:spLocks noGrp="1"/>
          </p:cNvSpPr>
          <p:nvPr>
            <p:ph idx="1"/>
          </p:nvPr>
        </p:nvSpPr>
        <p:spPr/>
        <p:txBody>
          <a:bodyPr/>
          <a:lstStyle/>
          <a:p>
            <a:pPr marL="0" indent="0">
              <a:buNone/>
            </a:pPr>
            <a:r>
              <a:rPr lang="it-IT" sz="2400" i="1" dirty="0"/>
              <a:t>Procedimento cautelare proposto da una donna in stato di gravidanza, a seguito della morte del compagno e convivente, per ottenere l’autorizzazione del giudice a compiere indagini genetiche sul materiale biologico del compagno e per una successiva proposizione della domanda giudiziale di accertamento della paternità</a:t>
            </a:r>
          </a:p>
          <a:p>
            <a:pPr marL="0" indent="0">
              <a:buNone/>
            </a:pPr>
            <a:r>
              <a:rPr lang="it-IT" dirty="0">
                <a:solidFill>
                  <a:srgbClr val="FF0000"/>
                </a:solidFill>
              </a:rPr>
              <a:t>La dichiarazione anagrafica ha natura di mero strumento probatorio e non di requisito essenziale per l’applicazione della nuova disciplina</a:t>
            </a:r>
            <a:r>
              <a:rPr lang="it-IT" dirty="0"/>
              <a:t>, con la possibilità di provare per altra via il requisito della “stabile convivenza”, senza che assurga a vero e proprio elemento costitutivo della “unione” l’atto formale di dichiarazione resa all’anagrafe</a:t>
            </a:r>
          </a:p>
        </p:txBody>
      </p:sp>
    </p:spTree>
    <p:extLst>
      <p:ext uri="{BB962C8B-B14F-4D97-AF65-F5344CB8AC3E}">
        <p14:creationId xmlns:p14="http://schemas.microsoft.com/office/powerpoint/2010/main" val="35773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EE6883-2DD0-4552-A3D7-DDF532B87A61}"/>
              </a:ext>
            </a:extLst>
          </p:cNvPr>
          <p:cNvSpPr>
            <a:spLocks noGrp="1"/>
          </p:cNvSpPr>
          <p:nvPr>
            <p:ph type="title"/>
          </p:nvPr>
        </p:nvSpPr>
        <p:spPr/>
        <p:txBody>
          <a:bodyPr/>
          <a:lstStyle/>
          <a:p>
            <a:r>
              <a:rPr lang="it-IT" dirty="0"/>
              <a:t>Corte di cassazione 13 aprile 2018, n. 9178 </a:t>
            </a:r>
          </a:p>
        </p:txBody>
      </p:sp>
      <p:sp>
        <p:nvSpPr>
          <p:cNvPr id="3" name="Segnaposto contenuto 2">
            <a:extLst>
              <a:ext uri="{FF2B5EF4-FFF2-40B4-BE49-F238E27FC236}">
                <a16:creationId xmlns:a16="http://schemas.microsoft.com/office/drawing/2014/main" id="{C981AEEF-CEDD-49FB-8DBE-9B17938C0903}"/>
              </a:ext>
            </a:extLst>
          </p:cNvPr>
          <p:cNvSpPr>
            <a:spLocks noGrp="1"/>
          </p:cNvSpPr>
          <p:nvPr>
            <p:ph idx="1"/>
          </p:nvPr>
        </p:nvSpPr>
        <p:spPr/>
        <p:txBody>
          <a:bodyPr>
            <a:normAutofit/>
          </a:bodyPr>
          <a:lstStyle/>
          <a:p>
            <a:pPr marL="0" indent="0">
              <a:buNone/>
            </a:pPr>
            <a:r>
              <a:rPr lang="it-IT" sz="2400" i="1" dirty="0"/>
              <a:t>Un lavoratore non in regola, mentre sta svolgendo lavori di ristrutturazione in un immobile, perde la vita precipitando nel vano ascensore. La compagna, sostenendo di essere la convivente di fatto, pur in mancanza della coabitazione, chiede il risarcimento dei danni conseguenti alla morte del </a:t>
            </a:r>
            <a:r>
              <a:rPr lang="it-IT" sz="2400" dirty="0"/>
              <a:t>partner.</a:t>
            </a:r>
          </a:p>
          <a:p>
            <a:pPr marL="0" indent="0">
              <a:buNone/>
            </a:pPr>
            <a:r>
              <a:rPr lang="it-IT" dirty="0"/>
              <a:t>Elemento essenziale, per la riconduzione di un rapporto di coppia al modello legale della convivenza di fatto, è </a:t>
            </a:r>
            <a:r>
              <a:rPr lang="it-IT" dirty="0">
                <a:solidFill>
                  <a:srgbClr val="FF0000"/>
                </a:solidFill>
              </a:rPr>
              <a:t>l’esistenza di un legame affettivo stabile e duraturo tra le parti e </a:t>
            </a:r>
            <a:r>
              <a:rPr lang="it-IT" dirty="0">
                <a:solidFill>
                  <a:srgbClr val="00B050"/>
                </a:solidFill>
              </a:rPr>
              <a:t>la spontanea assunzione di reciproci impegni di assistenza morale e materiale,</a:t>
            </a:r>
            <a:r>
              <a:rPr lang="it-IT" dirty="0"/>
              <a:t> </a:t>
            </a:r>
            <a:r>
              <a:rPr lang="it-IT" dirty="0">
                <a:solidFill>
                  <a:srgbClr val="FFC000"/>
                </a:solidFill>
              </a:rPr>
              <a:t>a prescindere dagli elementi della coabitazione e della registrazione anagrafica di cui al comma 37 della legge n. 76/2016. </a:t>
            </a:r>
          </a:p>
        </p:txBody>
      </p:sp>
    </p:spTree>
    <p:extLst>
      <p:ext uri="{BB962C8B-B14F-4D97-AF65-F5344CB8AC3E}">
        <p14:creationId xmlns:p14="http://schemas.microsoft.com/office/powerpoint/2010/main" val="248231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0D072-C2CA-4DF5-904D-4FE689AE85CC}"/>
              </a:ext>
            </a:extLst>
          </p:cNvPr>
          <p:cNvSpPr>
            <a:spLocks noGrp="1"/>
          </p:cNvSpPr>
          <p:nvPr>
            <p:ph type="title"/>
          </p:nvPr>
        </p:nvSpPr>
        <p:spPr/>
        <p:txBody>
          <a:bodyPr/>
          <a:lstStyle/>
          <a:p>
            <a:r>
              <a:rPr lang="it-IT" dirty="0"/>
              <a:t>Il Ministero dell’interno, circolare del 6 febbraio 2017 n. 231 </a:t>
            </a:r>
          </a:p>
        </p:txBody>
      </p:sp>
      <p:sp>
        <p:nvSpPr>
          <p:cNvPr id="3" name="Segnaposto contenuto 2">
            <a:extLst>
              <a:ext uri="{FF2B5EF4-FFF2-40B4-BE49-F238E27FC236}">
                <a16:creationId xmlns:a16="http://schemas.microsoft.com/office/drawing/2014/main" id="{C144A8A9-9D59-456B-9B86-AC2CDABCF467}"/>
              </a:ext>
            </a:extLst>
          </p:cNvPr>
          <p:cNvSpPr>
            <a:spLocks noGrp="1"/>
          </p:cNvSpPr>
          <p:nvPr>
            <p:ph idx="1"/>
          </p:nvPr>
        </p:nvSpPr>
        <p:spPr/>
        <p:txBody>
          <a:bodyPr>
            <a:normAutofit lnSpcReduction="10000"/>
          </a:bodyPr>
          <a:lstStyle/>
          <a:p>
            <a:r>
              <a:rPr lang="it-IT" dirty="0"/>
              <a:t>La dichiarazione anagrafica ha la funzione di </a:t>
            </a:r>
            <a:r>
              <a:rPr lang="it-IT" b="1" dirty="0"/>
              <a:t>accertamento della stabile convivenza e non di costituzione della convivenza di fatto</a:t>
            </a:r>
          </a:p>
          <a:p>
            <a:r>
              <a:rPr lang="it-IT" i="1" dirty="0"/>
              <a:t>Al contrario</a:t>
            </a:r>
            <a:r>
              <a:rPr lang="it-IT" dirty="0"/>
              <a:t>, alcuni comuni hanno predisposto </a:t>
            </a:r>
            <a:r>
              <a:rPr lang="it-IT" dirty="0">
                <a:solidFill>
                  <a:srgbClr val="0070C0"/>
                </a:solidFill>
              </a:rPr>
              <a:t>un modulo di richiesta di costituzione della convivenza, con la dichiarazione da parte di entrambi i conviventi di sussistenza di tutti i requisiti stabiliti dalla legge, sottoscritto dagli stessi in forma di dichiarazione sostitutiva di atto di notorietà. </a:t>
            </a:r>
          </a:p>
          <a:p>
            <a:r>
              <a:rPr lang="it-IT" dirty="0"/>
              <a:t>(A prescindere dalle buone intenzioni…) </a:t>
            </a:r>
            <a:r>
              <a:rPr lang="it-IT" dirty="0">
                <a:solidFill>
                  <a:srgbClr val="FF0000"/>
                </a:solidFill>
              </a:rPr>
              <a:t>Si attribuisce un valore costitutivo/civilistico ad una dichiarazione funzionale ad </a:t>
            </a:r>
            <a:r>
              <a:rPr lang="it-IT" dirty="0">
                <a:solidFill>
                  <a:srgbClr val="00B050"/>
                </a:solidFill>
              </a:rPr>
              <a:t>una certificazione amministrativa che ha un semplice valore di prova indiziale (Cass. n. 524/1986)</a:t>
            </a:r>
          </a:p>
          <a:p>
            <a:pPr marL="0" indent="0">
              <a:buNone/>
            </a:pPr>
            <a:endParaRPr lang="it-IT" dirty="0"/>
          </a:p>
        </p:txBody>
      </p:sp>
    </p:spTree>
    <p:extLst>
      <p:ext uri="{BB962C8B-B14F-4D97-AF65-F5344CB8AC3E}">
        <p14:creationId xmlns:p14="http://schemas.microsoft.com/office/powerpoint/2010/main" val="218432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1FB3A1-AFDF-428B-B134-FA10327AF159}"/>
              </a:ext>
            </a:extLst>
          </p:cNvPr>
          <p:cNvSpPr>
            <a:spLocks noGrp="1"/>
          </p:cNvSpPr>
          <p:nvPr>
            <p:ph type="title"/>
          </p:nvPr>
        </p:nvSpPr>
        <p:spPr/>
        <p:txBody>
          <a:bodyPr/>
          <a:lstStyle/>
          <a:p>
            <a:pPr algn="ctr"/>
            <a:r>
              <a:rPr lang="it-IT" dirty="0"/>
              <a:t>I diritti riconosciuti ai conviventi</a:t>
            </a:r>
          </a:p>
        </p:txBody>
      </p:sp>
      <p:sp>
        <p:nvSpPr>
          <p:cNvPr id="3" name="Segnaposto contenuto 2">
            <a:extLst>
              <a:ext uri="{FF2B5EF4-FFF2-40B4-BE49-F238E27FC236}">
                <a16:creationId xmlns:a16="http://schemas.microsoft.com/office/drawing/2014/main" id="{E95FB720-7123-4F7E-9982-412357D25C4A}"/>
              </a:ext>
            </a:extLst>
          </p:cNvPr>
          <p:cNvSpPr>
            <a:spLocks noGrp="1"/>
          </p:cNvSpPr>
          <p:nvPr>
            <p:ph idx="1"/>
          </p:nvPr>
        </p:nvSpPr>
        <p:spPr/>
        <p:txBody>
          <a:bodyPr>
            <a:normAutofit fontScale="92500" lnSpcReduction="20000"/>
          </a:bodyPr>
          <a:lstStyle/>
          <a:p>
            <a:r>
              <a:rPr lang="it-IT" dirty="0"/>
              <a:t>I conviventi di fatto hanno </a:t>
            </a:r>
            <a:r>
              <a:rPr lang="it-IT" dirty="0">
                <a:solidFill>
                  <a:srgbClr val="0070C0"/>
                </a:solidFill>
              </a:rPr>
              <a:t>gli stessi diritti riconosciuti al coniuge </a:t>
            </a:r>
            <a:r>
              <a:rPr lang="it-IT" dirty="0">
                <a:solidFill>
                  <a:srgbClr val="FF0000"/>
                </a:solidFill>
              </a:rPr>
              <a:t>nei casi previsti dall’ordinamento penitenziario</a:t>
            </a:r>
            <a:r>
              <a:rPr lang="it-IT" dirty="0"/>
              <a:t> (comma 38)</a:t>
            </a:r>
          </a:p>
          <a:p>
            <a:r>
              <a:rPr lang="it-IT" dirty="0"/>
              <a:t>In caso di malattia o di ricovero, i conviventi di fatto hanno lo stesso </a:t>
            </a:r>
            <a:r>
              <a:rPr lang="it-IT" dirty="0">
                <a:solidFill>
                  <a:srgbClr val="FF0000"/>
                </a:solidFill>
              </a:rPr>
              <a:t>diritto reciproco di visita, di assistenza e di accesso alle informazioni personali, previsto per i coniugi ed i familiari </a:t>
            </a:r>
            <a:r>
              <a:rPr lang="it-IT" dirty="0"/>
              <a:t>dai regolamenti delle strutture ospedaliere o di assistenza pubbliche, private o convenzionate dove sono ricoverati (comma 39)</a:t>
            </a:r>
          </a:p>
          <a:p>
            <a:r>
              <a:rPr lang="it-IT" dirty="0"/>
              <a:t>Il convivente di fatto può </a:t>
            </a:r>
            <a:r>
              <a:rPr lang="it-IT" i="1" dirty="0"/>
              <a:t>- </a:t>
            </a:r>
            <a:r>
              <a:rPr lang="it-IT" dirty="0"/>
              <a:t>in forma scritta e autografa oppure, in caso di impossibilità di redigerla, alla presenza di un testimone -</a:t>
            </a:r>
            <a:r>
              <a:rPr lang="it-IT" i="1" dirty="0"/>
              <a:t> </a:t>
            </a:r>
            <a:r>
              <a:rPr lang="it-IT" dirty="0">
                <a:solidFill>
                  <a:srgbClr val="FF0000"/>
                </a:solidFill>
              </a:rPr>
              <a:t>designare l’altro suo rappresentante, determinando i relativi poteri</a:t>
            </a:r>
            <a:r>
              <a:rPr lang="it-IT" dirty="0"/>
              <a:t>, i) per assumere le decisioni, in caso di </a:t>
            </a:r>
            <a:r>
              <a:rPr lang="it-IT" dirty="0">
                <a:solidFill>
                  <a:srgbClr val="0070C0"/>
                </a:solidFill>
              </a:rPr>
              <a:t>malattia che comporti incapacità di intendere e di volere</a:t>
            </a:r>
            <a:r>
              <a:rPr lang="it-IT" dirty="0"/>
              <a:t>; ii) per decidere </a:t>
            </a:r>
            <a:r>
              <a:rPr lang="it-IT" dirty="0">
                <a:solidFill>
                  <a:srgbClr val="7030A0"/>
                </a:solidFill>
              </a:rPr>
              <a:t>la donazione degli organi, le modalità di trattamento del corpo e le celebrazioni funerarie, in caso di morte </a:t>
            </a:r>
            <a:r>
              <a:rPr lang="it-IT" dirty="0"/>
              <a:t>(comma 40).</a:t>
            </a:r>
          </a:p>
          <a:p>
            <a:endParaRPr lang="it-IT" dirty="0"/>
          </a:p>
          <a:p>
            <a:endParaRPr lang="it-IT" dirty="0"/>
          </a:p>
        </p:txBody>
      </p:sp>
    </p:spTree>
    <p:extLst>
      <p:ext uri="{BB962C8B-B14F-4D97-AF65-F5344CB8AC3E}">
        <p14:creationId xmlns:p14="http://schemas.microsoft.com/office/powerpoint/2010/main" val="130403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4E49B6-ECEB-43DB-AB25-BFA3FAE7DC57}"/>
              </a:ext>
            </a:extLst>
          </p:cNvPr>
          <p:cNvSpPr>
            <a:spLocks noGrp="1"/>
          </p:cNvSpPr>
          <p:nvPr>
            <p:ph type="title"/>
          </p:nvPr>
        </p:nvSpPr>
        <p:spPr/>
        <p:txBody>
          <a:bodyPr/>
          <a:lstStyle/>
          <a:p>
            <a:pPr algn="ctr"/>
            <a:r>
              <a:rPr lang="it-IT" dirty="0"/>
              <a:t>I diritti riconosciuti ai conviventi (segue)</a:t>
            </a:r>
          </a:p>
        </p:txBody>
      </p:sp>
      <p:sp>
        <p:nvSpPr>
          <p:cNvPr id="3" name="Segnaposto contenuto 2">
            <a:extLst>
              <a:ext uri="{FF2B5EF4-FFF2-40B4-BE49-F238E27FC236}">
                <a16:creationId xmlns:a16="http://schemas.microsoft.com/office/drawing/2014/main" id="{66F5A54E-8EA6-4319-BC38-536B12BD5D9A}"/>
              </a:ext>
            </a:extLst>
          </p:cNvPr>
          <p:cNvSpPr>
            <a:spLocks noGrp="1"/>
          </p:cNvSpPr>
          <p:nvPr>
            <p:ph idx="1"/>
          </p:nvPr>
        </p:nvSpPr>
        <p:spPr/>
        <p:txBody>
          <a:bodyPr>
            <a:normAutofit fontScale="85000" lnSpcReduction="10000"/>
          </a:bodyPr>
          <a:lstStyle/>
          <a:p>
            <a:r>
              <a:rPr lang="it-IT" dirty="0"/>
              <a:t>È riconosciuto al convivente di fatto </a:t>
            </a:r>
            <a:r>
              <a:rPr lang="it-IT" dirty="0">
                <a:solidFill>
                  <a:srgbClr val="FF0000"/>
                </a:solidFill>
              </a:rPr>
              <a:t>un diritto di abitazione nella casa di comune residenza, nel caso di morte del convivente proprietario della casa </a:t>
            </a:r>
            <a:r>
              <a:rPr lang="it-IT" dirty="0"/>
              <a:t>(comma 42). </a:t>
            </a:r>
          </a:p>
          <a:p>
            <a:r>
              <a:rPr lang="it-IT" dirty="0"/>
              <a:t>Il diritto di abitazione ha durata di </a:t>
            </a:r>
            <a:r>
              <a:rPr lang="it-IT" dirty="0">
                <a:solidFill>
                  <a:srgbClr val="0070C0"/>
                </a:solidFill>
              </a:rPr>
              <a:t>due anni </a:t>
            </a:r>
            <a:r>
              <a:rPr lang="it-IT" dirty="0"/>
              <a:t>dalla morte o per il periodo superiore pari alla </a:t>
            </a:r>
            <a:r>
              <a:rPr lang="it-IT" dirty="0">
                <a:solidFill>
                  <a:srgbClr val="0070C0"/>
                </a:solidFill>
              </a:rPr>
              <a:t>durata della convivenza </a:t>
            </a:r>
            <a:r>
              <a:rPr lang="it-IT" dirty="0"/>
              <a:t>ma non superiore a cinque anni. Qualora il convivente superstite abbia figli minori o disabili, che coabitino nella casa di comune residenza, la durata del diritto di abitazione è prolungata a </a:t>
            </a:r>
            <a:r>
              <a:rPr lang="it-IT" dirty="0">
                <a:solidFill>
                  <a:srgbClr val="0070C0"/>
                </a:solidFill>
              </a:rPr>
              <a:t>tre anni</a:t>
            </a:r>
            <a:r>
              <a:rPr lang="it-IT" dirty="0"/>
              <a:t>. </a:t>
            </a:r>
          </a:p>
          <a:p>
            <a:r>
              <a:rPr lang="it-IT" dirty="0"/>
              <a:t>Il diritto di abitazione nella casa di comune residenza </a:t>
            </a:r>
            <a:r>
              <a:rPr lang="it-IT" dirty="0">
                <a:solidFill>
                  <a:srgbClr val="7030A0"/>
                </a:solidFill>
              </a:rPr>
              <a:t>viene meno </a:t>
            </a:r>
            <a:r>
              <a:rPr lang="it-IT" dirty="0"/>
              <a:t>nei casi i) in cui il convivente superstite cessi di abitare stabilmente nella stessa, ii) di matrimonio, iii) di unione civile o iv) di nuova convivenza di fatto (comma 43). </a:t>
            </a:r>
          </a:p>
          <a:p>
            <a:pPr marL="0" indent="0" algn="ctr">
              <a:buNone/>
            </a:pPr>
            <a:r>
              <a:rPr lang="it-IT" dirty="0"/>
              <a:t>Ha natura di </a:t>
            </a:r>
            <a:r>
              <a:rPr lang="it-IT" dirty="0">
                <a:solidFill>
                  <a:schemeClr val="accent2"/>
                </a:solidFill>
              </a:rPr>
              <a:t>diritto personale di godimento </a:t>
            </a:r>
            <a:r>
              <a:rPr lang="it-IT" dirty="0"/>
              <a:t>(durata limitata, precarietà del diritto)</a:t>
            </a:r>
          </a:p>
        </p:txBody>
      </p:sp>
    </p:spTree>
    <p:extLst>
      <p:ext uri="{BB962C8B-B14F-4D97-AF65-F5344CB8AC3E}">
        <p14:creationId xmlns:p14="http://schemas.microsoft.com/office/powerpoint/2010/main" val="223248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D5F43A-669C-4952-87FC-69BB9C175AFC}"/>
              </a:ext>
            </a:extLst>
          </p:cNvPr>
          <p:cNvSpPr>
            <a:spLocks noGrp="1"/>
          </p:cNvSpPr>
          <p:nvPr>
            <p:ph type="title"/>
          </p:nvPr>
        </p:nvSpPr>
        <p:spPr/>
        <p:txBody>
          <a:bodyPr/>
          <a:lstStyle/>
          <a:p>
            <a:pPr algn="ctr"/>
            <a:r>
              <a:rPr lang="it-IT" dirty="0"/>
              <a:t>I diritti riconosciuti ai conviventi (segue)</a:t>
            </a:r>
          </a:p>
        </p:txBody>
      </p:sp>
      <p:sp>
        <p:nvSpPr>
          <p:cNvPr id="3" name="Segnaposto contenuto 2">
            <a:extLst>
              <a:ext uri="{FF2B5EF4-FFF2-40B4-BE49-F238E27FC236}">
                <a16:creationId xmlns:a16="http://schemas.microsoft.com/office/drawing/2014/main" id="{5F47565F-A02C-4518-976E-FDDC3E15F2C0}"/>
              </a:ext>
            </a:extLst>
          </p:cNvPr>
          <p:cNvSpPr>
            <a:spLocks noGrp="1"/>
          </p:cNvSpPr>
          <p:nvPr>
            <p:ph idx="1"/>
          </p:nvPr>
        </p:nvSpPr>
        <p:spPr/>
        <p:txBody>
          <a:bodyPr>
            <a:normAutofit fontScale="85000" lnSpcReduction="20000"/>
          </a:bodyPr>
          <a:lstStyle/>
          <a:p>
            <a:r>
              <a:rPr lang="it-IT" dirty="0"/>
              <a:t>Il convivente di fatto ha la facoltà di </a:t>
            </a:r>
            <a:r>
              <a:rPr lang="it-IT" dirty="0">
                <a:solidFill>
                  <a:srgbClr val="FF0000"/>
                </a:solidFill>
              </a:rPr>
              <a:t>subentrare nel contratto di locazione della casa di comune residenza </a:t>
            </a:r>
            <a:r>
              <a:rPr lang="it-IT" dirty="0"/>
              <a:t>intestato al convivente, nel caso di morte del conduttore o di suo recesso dal contratto (comma 44)</a:t>
            </a:r>
          </a:p>
          <a:p>
            <a:r>
              <a:rPr lang="it-IT" dirty="0"/>
              <a:t>I conviventi di fatto hanno gli stessi diritti di un nucleo familiare, a parità di condizioni, nelle graduatorie per </a:t>
            </a:r>
            <a:r>
              <a:rPr lang="it-IT" dirty="0">
                <a:solidFill>
                  <a:srgbClr val="FF0000"/>
                </a:solidFill>
              </a:rPr>
              <a:t>l’assegnazione di alloggi di edilizia popolare </a:t>
            </a:r>
            <a:r>
              <a:rPr lang="it-IT" dirty="0"/>
              <a:t>(comma 45)</a:t>
            </a:r>
          </a:p>
          <a:p>
            <a:r>
              <a:rPr lang="it-IT" dirty="0"/>
              <a:t>il nuovo art. 230-</a:t>
            </a:r>
            <a:r>
              <a:rPr lang="it-IT" i="1" dirty="0"/>
              <a:t>ter</a:t>
            </a:r>
            <a:r>
              <a:rPr lang="it-IT" dirty="0"/>
              <a:t> (Diritti del convivente) riconosce al convivente di fatto che presti stabilmente la propria opera all’interno dell’impresa dell’altro convivente una partecipazione agli utili </a:t>
            </a:r>
            <a:r>
              <a:rPr lang="it-IT" dirty="0">
                <a:solidFill>
                  <a:srgbClr val="FF0000"/>
                </a:solidFill>
              </a:rPr>
              <a:t>dell’impresa familiare (!) </a:t>
            </a:r>
            <a:r>
              <a:rPr lang="it-IT" dirty="0"/>
              <a:t>ed ai beni acquistati con essi nonché agli incrementi dell’azienda, anche in ordine all’avviamento, commisurata al lavoro prestato. </a:t>
            </a:r>
            <a:r>
              <a:rPr lang="it-IT" dirty="0">
                <a:solidFill>
                  <a:srgbClr val="0070C0"/>
                </a:solidFill>
              </a:rPr>
              <a:t>Non è previsto il diritto al mantenimento.</a:t>
            </a:r>
          </a:p>
          <a:p>
            <a:pPr marL="0" indent="0">
              <a:buNone/>
            </a:pPr>
            <a:r>
              <a:rPr lang="it-IT" i="1" dirty="0"/>
              <a:t>Il diritto attribuito al convivente che collabora nell’impresa ha una connotazione meramente patrimoniale mentre è stata esclusa qualsiasi partecipazione alle decisioni sulla gestione dell’impresa, sulla cessazione della stessa e sulla alienazione dell’azienda.</a:t>
            </a:r>
          </a:p>
          <a:p>
            <a:endParaRPr lang="it-IT" dirty="0"/>
          </a:p>
          <a:p>
            <a:endParaRPr lang="it-IT" dirty="0"/>
          </a:p>
          <a:p>
            <a:endParaRPr lang="it-IT" dirty="0"/>
          </a:p>
        </p:txBody>
      </p:sp>
    </p:spTree>
    <p:extLst>
      <p:ext uri="{BB962C8B-B14F-4D97-AF65-F5344CB8AC3E}">
        <p14:creationId xmlns:p14="http://schemas.microsoft.com/office/powerpoint/2010/main" val="337074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672CE72-158E-4CD4-8EF1-48F5C9441C1C}"/>
              </a:ext>
            </a:extLst>
          </p:cNvPr>
          <p:cNvSpPr>
            <a:spLocks noGrp="1"/>
          </p:cNvSpPr>
          <p:nvPr>
            <p:ph type="title"/>
          </p:nvPr>
        </p:nvSpPr>
        <p:spPr/>
        <p:txBody>
          <a:bodyPr/>
          <a:lstStyle/>
          <a:p>
            <a:r>
              <a:rPr lang="it-IT" dirty="0"/>
              <a:t>L’evoluzione del rapporto di convivenza nella coscienza sociale</a:t>
            </a:r>
          </a:p>
        </p:txBody>
      </p:sp>
      <p:sp>
        <p:nvSpPr>
          <p:cNvPr id="5" name="Segnaposto contenuto 4">
            <a:extLst>
              <a:ext uri="{FF2B5EF4-FFF2-40B4-BE49-F238E27FC236}">
                <a16:creationId xmlns:a16="http://schemas.microsoft.com/office/drawing/2014/main" id="{5E43DF81-3E5A-4352-8D76-F23F4A7E3F3E}"/>
              </a:ext>
            </a:extLst>
          </p:cNvPr>
          <p:cNvSpPr>
            <a:spLocks noGrp="1"/>
          </p:cNvSpPr>
          <p:nvPr>
            <p:ph idx="1"/>
          </p:nvPr>
        </p:nvSpPr>
        <p:spPr/>
        <p:txBody>
          <a:bodyPr>
            <a:normAutofit fontScale="92500" lnSpcReduction="10000"/>
          </a:bodyPr>
          <a:lstStyle/>
          <a:p>
            <a:r>
              <a:rPr lang="it-IT" dirty="0"/>
              <a:t>Inizialmente, il rapporto tra due conviventi non sposati era definito di </a:t>
            </a:r>
            <a:r>
              <a:rPr lang="it-IT" dirty="0">
                <a:solidFill>
                  <a:srgbClr val="FF0000"/>
                </a:solidFill>
              </a:rPr>
              <a:t>concubinato</a:t>
            </a:r>
            <a:r>
              <a:rPr lang="it-IT" dirty="0"/>
              <a:t>, era fortemente riprovato dalla coscienza sociale, costituiva reato  ed era considerato causa di separazione per colpa</a:t>
            </a:r>
            <a:r>
              <a:rPr lang="it-IT" dirty="0">
                <a:effectLst/>
              </a:rPr>
              <a:t> </a:t>
            </a:r>
          </a:p>
          <a:p>
            <a:pPr marL="0" indent="0">
              <a:buNone/>
            </a:pPr>
            <a:r>
              <a:rPr lang="it-IT" sz="2000" dirty="0"/>
              <a:t>Il reato di concubinato è stato dichiarato incostituzionale da Corte cost. 3 dicembre 1969, n. 147 mentre il reato di adulterio è stato dichiarato incostituzionale da Corte cost. 19 dicembre 1968, n. 126.</a:t>
            </a:r>
          </a:p>
          <a:p>
            <a:r>
              <a:rPr lang="it-IT" dirty="0"/>
              <a:t> In una seconda fase, si è iniziato a parlare di </a:t>
            </a:r>
            <a:r>
              <a:rPr lang="it-IT" dirty="0">
                <a:solidFill>
                  <a:srgbClr val="7030A0"/>
                </a:solidFill>
              </a:rPr>
              <a:t>convivenza </a:t>
            </a:r>
            <a:r>
              <a:rPr lang="it-IT" i="1" dirty="0">
                <a:solidFill>
                  <a:srgbClr val="7030A0"/>
                </a:solidFill>
              </a:rPr>
              <a:t>more uxorio</a:t>
            </a:r>
            <a:r>
              <a:rPr lang="it-IT" dirty="0"/>
              <a:t>, sul modello di quella familiare, con un’accezione sostanzialmente neutra</a:t>
            </a:r>
          </a:p>
          <a:p>
            <a:r>
              <a:rPr lang="it-IT" dirty="0"/>
              <a:t>Con la riforma del diritto di famiglia, si è proceduto al riconoscimento del valore sociale del rapporto che unisce stabilmente una coppia di conviventi legati da un vincolo affettivo, nel quale si ritrovano alcuni valori tipici del matrimonio come </a:t>
            </a:r>
            <a:r>
              <a:rPr lang="it-IT" dirty="0">
                <a:solidFill>
                  <a:srgbClr val="0070C0"/>
                </a:solidFill>
              </a:rPr>
              <a:t>solidarietà, aiuto reciproco, disponibilità a crescere ed educare eventuali figli nati dalla coppia</a:t>
            </a:r>
          </a:p>
        </p:txBody>
      </p:sp>
    </p:spTree>
    <p:extLst>
      <p:ext uri="{BB962C8B-B14F-4D97-AF65-F5344CB8AC3E}">
        <p14:creationId xmlns:p14="http://schemas.microsoft.com/office/powerpoint/2010/main" val="411534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46357F-2D3C-445C-B0F9-10F1F3D4E101}"/>
              </a:ext>
            </a:extLst>
          </p:cNvPr>
          <p:cNvSpPr>
            <a:spLocks noGrp="1"/>
          </p:cNvSpPr>
          <p:nvPr>
            <p:ph type="title"/>
          </p:nvPr>
        </p:nvSpPr>
        <p:spPr/>
        <p:txBody>
          <a:bodyPr/>
          <a:lstStyle/>
          <a:p>
            <a:pPr algn="ctr"/>
            <a:r>
              <a:rPr lang="it-IT" dirty="0"/>
              <a:t>I diritti riconosciuti ai conviventi (segue)</a:t>
            </a:r>
          </a:p>
        </p:txBody>
      </p:sp>
      <p:sp>
        <p:nvSpPr>
          <p:cNvPr id="3" name="Segnaposto contenuto 2">
            <a:extLst>
              <a:ext uri="{FF2B5EF4-FFF2-40B4-BE49-F238E27FC236}">
                <a16:creationId xmlns:a16="http://schemas.microsoft.com/office/drawing/2014/main" id="{3ADB86E0-8DBB-4A3B-BEB4-97A2F01A6E15}"/>
              </a:ext>
            </a:extLst>
          </p:cNvPr>
          <p:cNvSpPr>
            <a:spLocks noGrp="1"/>
          </p:cNvSpPr>
          <p:nvPr>
            <p:ph idx="1"/>
          </p:nvPr>
        </p:nvSpPr>
        <p:spPr/>
        <p:txBody>
          <a:bodyPr>
            <a:normAutofit lnSpcReduction="10000"/>
          </a:bodyPr>
          <a:lstStyle/>
          <a:p>
            <a:r>
              <a:rPr lang="it-IT" dirty="0"/>
              <a:t>In caso di </a:t>
            </a:r>
            <a:r>
              <a:rPr lang="it-IT" dirty="0">
                <a:solidFill>
                  <a:srgbClr val="FF0000"/>
                </a:solidFill>
              </a:rPr>
              <a:t>decesso del convivente di fatto, derivante da fatto illecito di un terzo, </a:t>
            </a:r>
            <a:r>
              <a:rPr lang="it-IT" dirty="0"/>
              <a:t>nell’individuazione del danno risarcibile alla parte superstite si applicano </a:t>
            </a:r>
            <a:r>
              <a:rPr lang="it-IT" dirty="0">
                <a:solidFill>
                  <a:srgbClr val="0070C0"/>
                </a:solidFill>
              </a:rPr>
              <a:t>i medesimi criteri individuati per il risarcimento del danno al coniuge superstite </a:t>
            </a:r>
            <a:r>
              <a:rPr lang="it-IT" dirty="0"/>
              <a:t>(comma 49). </a:t>
            </a:r>
            <a:r>
              <a:rPr lang="it-IT" sz="2400" i="1" dirty="0"/>
              <a:t>Viene recepito un principio già consolidato in giurisprudenza.</a:t>
            </a:r>
          </a:p>
          <a:p>
            <a:r>
              <a:rPr lang="it-IT" dirty="0"/>
              <a:t>In caso di cessazione della convivenza di fatto può essere riconosciuto giudizialmente </a:t>
            </a:r>
            <a:r>
              <a:rPr lang="it-IT" dirty="0">
                <a:solidFill>
                  <a:srgbClr val="FF0000"/>
                </a:solidFill>
              </a:rPr>
              <a:t>il diritto del convivente, che versi in stato di bisogno, di ricevere dall’altro convivente gli alimenti </a:t>
            </a:r>
            <a:r>
              <a:rPr lang="it-IT" dirty="0"/>
              <a:t>per un periodo proporzionale alla durata della convivenza, nella misura determinata ai sensi dell’art. 438 c.c. L’obbligo di prestare gli alimenti da parte del convivente si colloca prima di quello di fratelli e sorelle (comma 65) </a:t>
            </a:r>
            <a:r>
              <a:rPr lang="it-IT" sz="2400" i="1" dirty="0"/>
              <a:t>e dopo quello di generi e nuore, di suocero e suocera</a:t>
            </a:r>
          </a:p>
          <a:p>
            <a:endParaRPr lang="it-IT" sz="2400" i="1" dirty="0"/>
          </a:p>
        </p:txBody>
      </p:sp>
    </p:spTree>
    <p:extLst>
      <p:ext uri="{BB962C8B-B14F-4D97-AF65-F5344CB8AC3E}">
        <p14:creationId xmlns:p14="http://schemas.microsoft.com/office/powerpoint/2010/main" val="406822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75DB24-6C40-4BD8-9865-4F2F56D201E9}"/>
              </a:ext>
            </a:extLst>
          </p:cNvPr>
          <p:cNvSpPr>
            <a:spLocks noGrp="1"/>
          </p:cNvSpPr>
          <p:nvPr>
            <p:ph type="title"/>
          </p:nvPr>
        </p:nvSpPr>
        <p:spPr/>
        <p:txBody>
          <a:bodyPr/>
          <a:lstStyle/>
          <a:p>
            <a:pPr algn="ctr"/>
            <a:r>
              <a:rPr lang="it-IT" dirty="0"/>
              <a:t>Il contratto di convivenza</a:t>
            </a:r>
          </a:p>
        </p:txBody>
      </p:sp>
      <p:sp>
        <p:nvSpPr>
          <p:cNvPr id="4" name="Segnaposto testo 3">
            <a:extLst>
              <a:ext uri="{FF2B5EF4-FFF2-40B4-BE49-F238E27FC236}">
                <a16:creationId xmlns:a16="http://schemas.microsoft.com/office/drawing/2014/main" id="{0CCC19DC-1D61-417A-90B0-B72111F6058F}"/>
              </a:ext>
            </a:extLst>
          </p:cNvPr>
          <p:cNvSpPr>
            <a:spLocks noGrp="1"/>
          </p:cNvSpPr>
          <p:nvPr>
            <p:ph type="body" idx="1"/>
          </p:nvPr>
        </p:nvSpPr>
        <p:spPr/>
        <p:txBody>
          <a:bodyPr/>
          <a:lstStyle/>
          <a:p>
            <a:r>
              <a:rPr lang="it-IT" dirty="0"/>
              <a:t>Comma 50, l. n. 76/2016</a:t>
            </a:r>
          </a:p>
        </p:txBody>
      </p:sp>
      <p:sp>
        <p:nvSpPr>
          <p:cNvPr id="5" name="Segnaposto contenuto 4">
            <a:extLst>
              <a:ext uri="{FF2B5EF4-FFF2-40B4-BE49-F238E27FC236}">
                <a16:creationId xmlns:a16="http://schemas.microsoft.com/office/drawing/2014/main" id="{C2A3D3F9-909C-43E1-94FC-5B6E5F913A96}"/>
              </a:ext>
            </a:extLst>
          </p:cNvPr>
          <p:cNvSpPr>
            <a:spLocks noGrp="1"/>
          </p:cNvSpPr>
          <p:nvPr>
            <p:ph sz="half" idx="2"/>
          </p:nvPr>
        </p:nvSpPr>
        <p:spPr/>
        <p:txBody>
          <a:bodyPr>
            <a:normAutofit fontScale="70000" lnSpcReduction="20000"/>
          </a:bodyPr>
          <a:lstStyle/>
          <a:p>
            <a:pPr marL="0" indent="0">
              <a:buNone/>
            </a:pPr>
            <a:r>
              <a:rPr lang="it-IT" i="1" dirty="0"/>
              <a:t>«I conviventi di fatto possono disciplinare </a:t>
            </a:r>
            <a:r>
              <a:rPr lang="it-IT" b="1" i="1" dirty="0"/>
              <a:t>i rapporti patrimoniali relativi alla loro vita in comune </a:t>
            </a:r>
            <a:r>
              <a:rPr lang="it-IT" i="1" dirty="0"/>
              <a:t>con la sottoscrizione di un contratto di convivenza»</a:t>
            </a:r>
            <a:endParaRPr lang="it-IT" dirty="0"/>
          </a:p>
        </p:txBody>
      </p:sp>
      <p:sp>
        <p:nvSpPr>
          <p:cNvPr id="6" name="Segnaposto testo 5">
            <a:extLst>
              <a:ext uri="{FF2B5EF4-FFF2-40B4-BE49-F238E27FC236}">
                <a16:creationId xmlns:a16="http://schemas.microsoft.com/office/drawing/2014/main" id="{5A19BBD4-6193-4816-A906-699097544506}"/>
              </a:ext>
            </a:extLst>
          </p:cNvPr>
          <p:cNvSpPr>
            <a:spLocks noGrp="1"/>
          </p:cNvSpPr>
          <p:nvPr>
            <p:ph type="body" sz="quarter" idx="3"/>
          </p:nvPr>
        </p:nvSpPr>
        <p:spPr/>
        <p:txBody>
          <a:bodyPr/>
          <a:lstStyle/>
          <a:p>
            <a:r>
              <a:rPr lang="it-IT" dirty="0"/>
              <a:t>Comma 53, l. n. 76/2016</a:t>
            </a:r>
          </a:p>
        </p:txBody>
      </p:sp>
      <p:sp>
        <p:nvSpPr>
          <p:cNvPr id="7" name="Segnaposto contenuto 6">
            <a:extLst>
              <a:ext uri="{FF2B5EF4-FFF2-40B4-BE49-F238E27FC236}">
                <a16:creationId xmlns:a16="http://schemas.microsoft.com/office/drawing/2014/main" id="{7CF2659A-56B4-4F1A-BEED-BE61A154CD6A}"/>
              </a:ext>
            </a:extLst>
          </p:cNvPr>
          <p:cNvSpPr>
            <a:spLocks noGrp="1"/>
          </p:cNvSpPr>
          <p:nvPr>
            <p:ph sz="quarter" idx="4"/>
          </p:nvPr>
        </p:nvSpPr>
        <p:spPr/>
        <p:txBody>
          <a:bodyPr>
            <a:normAutofit fontScale="70000" lnSpcReduction="20000"/>
          </a:bodyPr>
          <a:lstStyle/>
          <a:p>
            <a:pPr marL="0" indent="0">
              <a:buNone/>
            </a:pPr>
            <a:r>
              <a:rPr lang="it-IT" dirty="0"/>
              <a:t>«</a:t>
            </a:r>
            <a:r>
              <a:rPr lang="it-IT" i="1" dirty="0"/>
              <a:t>Il contratto di cui al comma 50 reca l’indicazione dell’indirizzo indicato da ciascuna parte al quale sono effettuate le comunicazioni inerenti al contratto medesimo. </a:t>
            </a:r>
            <a:r>
              <a:rPr lang="it-IT" b="1" i="1" dirty="0"/>
              <a:t>Il contratto può contenere:</a:t>
            </a:r>
          </a:p>
          <a:p>
            <a:pPr marL="514350" indent="-514350">
              <a:buAutoNum type="alphaLcParenR"/>
            </a:pPr>
            <a:r>
              <a:rPr lang="it-IT" i="1" dirty="0"/>
              <a:t>l’indicazione della residenza;</a:t>
            </a:r>
          </a:p>
          <a:p>
            <a:pPr marL="514350" indent="-514350">
              <a:buAutoNum type="alphaLcParenR"/>
            </a:pPr>
            <a:r>
              <a:rPr lang="it-IT" i="1" dirty="0"/>
              <a:t>le modalità di contribuzione alle necessità della vita in comune, in relazione alle sostanze di ciascuno e alla capacità di lavoro professionale o casalingo;</a:t>
            </a:r>
          </a:p>
          <a:p>
            <a:pPr marL="514350" indent="-514350">
              <a:buAutoNum type="alphaLcParenR"/>
            </a:pPr>
            <a:r>
              <a:rPr lang="it-IT" i="1" dirty="0"/>
              <a:t>Il regime patrimoniale della comunione dei beni, di cui alla sezione III del capo VI del titolo VI del libro primo del codice civile</a:t>
            </a:r>
            <a:r>
              <a:rPr lang="it-IT" dirty="0"/>
              <a:t>»</a:t>
            </a:r>
          </a:p>
        </p:txBody>
      </p:sp>
    </p:spTree>
    <p:extLst>
      <p:ext uri="{BB962C8B-B14F-4D97-AF65-F5344CB8AC3E}">
        <p14:creationId xmlns:p14="http://schemas.microsoft.com/office/powerpoint/2010/main" val="272428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0766F34-4966-4E03-87C3-FD42ED751A64}"/>
              </a:ext>
            </a:extLst>
          </p:cNvPr>
          <p:cNvSpPr>
            <a:spLocks noGrp="1"/>
          </p:cNvSpPr>
          <p:nvPr>
            <p:ph type="title"/>
          </p:nvPr>
        </p:nvSpPr>
        <p:spPr/>
        <p:txBody>
          <a:bodyPr/>
          <a:lstStyle/>
          <a:p>
            <a:pPr algn="ctr"/>
            <a:r>
              <a:rPr lang="it-IT" dirty="0"/>
              <a:t>Natura giuridica</a:t>
            </a:r>
          </a:p>
        </p:txBody>
      </p:sp>
      <p:sp>
        <p:nvSpPr>
          <p:cNvPr id="8" name="Segnaposto contenuto 7">
            <a:extLst>
              <a:ext uri="{FF2B5EF4-FFF2-40B4-BE49-F238E27FC236}">
                <a16:creationId xmlns:a16="http://schemas.microsoft.com/office/drawing/2014/main" id="{BC59B017-13AD-41CE-A5DA-117DCE743AF3}"/>
              </a:ext>
            </a:extLst>
          </p:cNvPr>
          <p:cNvSpPr>
            <a:spLocks noGrp="1"/>
          </p:cNvSpPr>
          <p:nvPr>
            <p:ph idx="1"/>
          </p:nvPr>
        </p:nvSpPr>
        <p:spPr>
          <a:xfrm>
            <a:off x="838200" y="1836382"/>
            <a:ext cx="10515600" cy="4351338"/>
          </a:xfrm>
        </p:spPr>
        <p:txBody>
          <a:bodyPr>
            <a:normAutofit fontScale="92500"/>
          </a:bodyPr>
          <a:lstStyle/>
          <a:p>
            <a:pPr marL="514350" indent="-514350">
              <a:buFont typeface="+mj-lt"/>
              <a:buAutoNum type="alphaLcParenR"/>
            </a:pPr>
            <a:r>
              <a:rPr lang="it-IT" dirty="0"/>
              <a:t>È un contratto </a:t>
            </a:r>
            <a:r>
              <a:rPr lang="it-IT" b="1" dirty="0"/>
              <a:t>tipico</a:t>
            </a:r>
          </a:p>
          <a:p>
            <a:pPr marL="514350" indent="-514350">
              <a:buFont typeface="+mj-lt"/>
              <a:buAutoNum type="alphaLcParenR"/>
            </a:pPr>
            <a:r>
              <a:rPr lang="it-IT" dirty="0"/>
              <a:t>È un contratto </a:t>
            </a:r>
            <a:r>
              <a:rPr lang="it-IT" b="1" dirty="0"/>
              <a:t>oneroso</a:t>
            </a:r>
          </a:p>
          <a:p>
            <a:pPr marL="514350" indent="-514350">
              <a:buFont typeface="+mj-lt"/>
              <a:buAutoNum type="alphaLcParenR"/>
            </a:pPr>
            <a:r>
              <a:rPr lang="it-IT" b="1" dirty="0"/>
              <a:t>Non è un contratto a prestazioni corrispettive</a:t>
            </a:r>
            <a:r>
              <a:rPr lang="it-IT" dirty="0"/>
              <a:t>: le obbligazioni non sono l’una in funzione dell’altra, non realizzano una causa di scambio ma concorrono a realizzare</a:t>
            </a:r>
            <a:r>
              <a:rPr lang="it-IT" i="1" dirty="0"/>
              <a:t> </a:t>
            </a:r>
            <a:r>
              <a:rPr lang="it-IT" dirty="0"/>
              <a:t>una </a:t>
            </a:r>
            <a:r>
              <a:rPr lang="it-IT" b="1" dirty="0"/>
              <a:t>causa di natura familiare</a:t>
            </a:r>
          </a:p>
          <a:p>
            <a:pPr marL="514350" indent="-514350">
              <a:buFont typeface="+mj-lt"/>
              <a:buAutoNum type="alphaLcParenR"/>
            </a:pPr>
            <a:r>
              <a:rPr lang="it-IT" dirty="0"/>
              <a:t>ha la funzione di </a:t>
            </a:r>
            <a:r>
              <a:rPr lang="it-IT" b="1" dirty="0"/>
              <a:t>trasformare un’obbligazione naturale</a:t>
            </a:r>
            <a:r>
              <a:rPr lang="it-IT" dirty="0"/>
              <a:t>, avente ad oggetto l’assistenza materiale e la contribuzione a favore del convivente, </a:t>
            </a:r>
            <a:r>
              <a:rPr lang="it-IT" b="1" dirty="0"/>
              <a:t>in obbligazione civile </a:t>
            </a:r>
            <a:r>
              <a:rPr lang="it-IT" sz="2400" i="1" dirty="0"/>
              <a:t>funzione di assicurare la stabilità delle prestazioni patrimoniali pattuite nel contratto, riconducibili all’interno di una contribuzione adeguata e proporzionale alle necessità della vita in comune, ed escludere azioni di ripetizione dell’indebito o di ingiustificato arricchimento alla cessazione del rapporto</a:t>
            </a:r>
            <a:endParaRPr lang="it-IT" sz="2400" b="1" i="1" dirty="0"/>
          </a:p>
        </p:txBody>
      </p:sp>
    </p:spTree>
    <p:extLst>
      <p:ext uri="{BB962C8B-B14F-4D97-AF65-F5344CB8AC3E}">
        <p14:creationId xmlns:p14="http://schemas.microsoft.com/office/powerpoint/2010/main" val="145239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F709A8-52CE-4BB5-9FC5-2FE90D1035EA}"/>
              </a:ext>
            </a:extLst>
          </p:cNvPr>
          <p:cNvSpPr>
            <a:spLocks noGrp="1"/>
          </p:cNvSpPr>
          <p:nvPr>
            <p:ph type="title"/>
          </p:nvPr>
        </p:nvSpPr>
        <p:spPr/>
        <p:txBody>
          <a:bodyPr/>
          <a:lstStyle/>
          <a:p>
            <a:pPr algn="ctr"/>
            <a:r>
              <a:rPr lang="it-IT" dirty="0"/>
              <a:t>Natura giuridica (segue)</a:t>
            </a:r>
          </a:p>
        </p:txBody>
      </p:sp>
      <p:sp>
        <p:nvSpPr>
          <p:cNvPr id="3" name="Segnaposto contenuto 2">
            <a:extLst>
              <a:ext uri="{FF2B5EF4-FFF2-40B4-BE49-F238E27FC236}">
                <a16:creationId xmlns:a16="http://schemas.microsoft.com/office/drawing/2014/main" id="{7C50C792-D48B-4E84-BC7F-EA994975766A}"/>
              </a:ext>
            </a:extLst>
          </p:cNvPr>
          <p:cNvSpPr>
            <a:spLocks noGrp="1"/>
          </p:cNvSpPr>
          <p:nvPr>
            <p:ph idx="1"/>
          </p:nvPr>
        </p:nvSpPr>
        <p:spPr/>
        <p:txBody>
          <a:bodyPr/>
          <a:lstStyle/>
          <a:p>
            <a:pPr marL="0" indent="0">
              <a:buNone/>
            </a:pPr>
            <a:r>
              <a:rPr lang="it-IT" dirty="0"/>
              <a:t>e) È un contratto nel quale </a:t>
            </a:r>
            <a:r>
              <a:rPr lang="it-IT" b="1" dirty="0"/>
              <a:t>l’autonomia privata si esplica in maniera ridotta </a:t>
            </a:r>
            <a:r>
              <a:rPr lang="it-IT" dirty="0"/>
              <a:t>poiché non si tratta di regolare un normale rapporto giuridico patrimoniale ma di </a:t>
            </a:r>
            <a:r>
              <a:rPr lang="it-IT" b="1" dirty="0"/>
              <a:t>specificare degli obblighi all’interno di una cornice normativa tendenzialmente inderogabile</a:t>
            </a:r>
          </a:p>
          <a:p>
            <a:pPr marL="0" indent="0">
              <a:buNone/>
            </a:pPr>
            <a:r>
              <a:rPr lang="it-IT" dirty="0"/>
              <a:t>f) È un contratto di </a:t>
            </a:r>
            <a:r>
              <a:rPr lang="it-IT" b="1" dirty="0"/>
              <a:t>natura programmatica</a:t>
            </a:r>
            <a:r>
              <a:rPr lang="it-IT" dirty="0"/>
              <a:t>, soggetto alla regola, tipica dei rapporti familiari, del </a:t>
            </a:r>
            <a:r>
              <a:rPr lang="it-IT" i="1" dirty="0"/>
              <a:t>rebus sic </a:t>
            </a:r>
            <a:r>
              <a:rPr lang="it-IT" i="1" dirty="0" err="1"/>
              <a:t>stantibus</a:t>
            </a:r>
            <a:endParaRPr lang="it-IT" i="1" dirty="0"/>
          </a:p>
          <a:p>
            <a:pPr marL="0" indent="0">
              <a:buNone/>
            </a:pPr>
            <a:r>
              <a:rPr lang="it-IT" dirty="0"/>
              <a:t>g) È un contratto </a:t>
            </a:r>
            <a:r>
              <a:rPr lang="it-IT" b="1" dirty="0"/>
              <a:t>con vincolo obbligatorio debole </a:t>
            </a:r>
            <a:r>
              <a:rPr lang="it-IT" dirty="0"/>
              <a:t>poiché è soggetto a risoluzione per il semplice </a:t>
            </a:r>
            <a:r>
              <a:rPr lang="it-IT" b="1" dirty="0"/>
              <a:t>recesso unilaterale di una delle parti</a:t>
            </a:r>
          </a:p>
          <a:p>
            <a:endParaRPr lang="it-IT" b="1" dirty="0"/>
          </a:p>
          <a:p>
            <a:endParaRPr lang="it-IT" dirty="0"/>
          </a:p>
        </p:txBody>
      </p:sp>
    </p:spTree>
    <p:extLst>
      <p:ext uri="{BB962C8B-B14F-4D97-AF65-F5344CB8AC3E}">
        <p14:creationId xmlns:p14="http://schemas.microsoft.com/office/powerpoint/2010/main" val="148213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C299BA-1C08-4BF2-A297-800F75C7CA82}"/>
              </a:ext>
            </a:extLst>
          </p:cNvPr>
          <p:cNvSpPr>
            <a:spLocks noGrp="1"/>
          </p:cNvSpPr>
          <p:nvPr>
            <p:ph type="title"/>
          </p:nvPr>
        </p:nvSpPr>
        <p:spPr/>
        <p:txBody>
          <a:bodyPr/>
          <a:lstStyle/>
          <a:p>
            <a:pPr algn="ctr"/>
            <a:r>
              <a:rPr lang="it-IT" dirty="0"/>
              <a:t>Forma e pubblicità</a:t>
            </a:r>
          </a:p>
        </p:txBody>
      </p:sp>
      <p:sp>
        <p:nvSpPr>
          <p:cNvPr id="3" name="Segnaposto contenuto 2">
            <a:extLst>
              <a:ext uri="{FF2B5EF4-FFF2-40B4-BE49-F238E27FC236}">
                <a16:creationId xmlns:a16="http://schemas.microsoft.com/office/drawing/2014/main" id="{2222F448-3355-493E-9A59-E004B51BBA84}"/>
              </a:ext>
            </a:extLst>
          </p:cNvPr>
          <p:cNvSpPr>
            <a:spLocks noGrp="1"/>
          </p:cNvSpPr>
          <p:nvPr>
            <p:ph idx="1"/>
          </p:nvPr>
        </p:nvSpPr>
        <p:spPr/>
        <p:txBody>
          <a:bodyPr>
            <a:normAutofit fontScale="92500" lnSpcReduction="20000"/>
          </a:bodyPr>
          <a:lstStyle/>
          <a:p>
            <a:pPr marL="0" indent="0">
              <a:buNone/>
            </a:pPr>
            <a:r>
              <a:rPr lang="it-IT" dirty="0"/>
              <a:t>Deve avere la forma dell’</a:t>
            </a:r>
            <a:r>
              <a:rPr lang="it-IT" b="1" dirty="0"/>
              <a:t>atto pubblico notarile oppure della scrittura privata che deve essere autenticata da un notaio oppure da un avvocato</a:t>
            </a:r>
            <a:r>
              <a:rPr lang="it-IT" dirty="0"/>
              <a:t>. </a:t>
            </a:r>
          </a:p>
          <a:p>
            <a:pPr marL="0" indent="0">
              <a:buNone/>
            </a:pPr>
            <a:r>
              <a:rPr lang="it-IT" dirty="0"/>
              <a:t>Ai sensi del comma 51 della legge n. 76/2016, il notaio e l’avvocato debbono </a:t>
            </a:r>
            <a:r>
              <a:rPr lang="it-IT" b="1" dirty="0"/>
              <a:t>attestare la conformità del contratto alle norme imperative e all’ordine pubblico</a:t>
            </a:r>
          </a:p>
          <a:p>
            <a:pPr marL="0" indent="0">
              <a:buNone/>
            </a:pPr>
            <a:r>
              <a:rPr lang="it-IT" b="1" dirty="0"/>
              <a:t>Copia del contratto deve essere trasmessa</a:t>
            </a:r>
            <a:r>
              <a:rPr lang="it-IT" dirty="0"/>
              <a:t>, a cura del professionista che lo ha ricevuto (notaio) o autenticato (notaio o avvocato), </a:t>
            </a:r>
            <a:r>
              <a:rPr lang="it-IT" b="1" dirty="0"/>
              <a:t>al comune di residenza dei conviventi per l’iscrizione all’anagrafe. </a:t>
            </a:r>
          </a:p>
          <a:p>
            <a:pPr marL="0" indent="0">
              <a:buNone/>
            </a:pPr>
            <a:r>
              <a:rPr lang="it-IT" dirty="0"/>
              <a:t>L’opponibilità ai terzi del contratto riguarda principalmente l’eventuale scelta del </a:t>
            </a:r>
            <a:r>
              <a:rPr lang="it-IT" dirty="0">
                <a:solidFill>
                  <a:srgbClr val="FF0000"/>
                </a:solidFill>
              </a:rPr>
              <a:t>regime di comunione legale dei beni</a:t>
            </a:r>
          </a:p>
          <a:p>
            <a:pPr marL="0" indent="0">
              <a:buNone/>
            </a:pPr>
            <a:r>
              <a:rPr lang="it-IT" dirty="0"/>
              <a:t>L’opponibilità nei confronti dei terzi si estende anche ad un eventuale </a:t>
            </a:r>
            <a:r>
              <a:rPr lang="it-IT" dirty="0">
                <a:solidFill>
                  <a:srgbClr val="0070C0"/>
                </a:solidFill>
              </a:rPr>
              <a:t>riconoscimento di un diritto personale di abitazione sulla casa della convivenza</a:t>
            </a:r>
            <a:r>
              <a:rPr lang="it-IT" dirty="0"/>
              <a:t> a favore del convivente che non abbia la proprietà dell’immobile</a:t>
            </a:r>
            <a:endParaRPr lang="it-IT" b="1" dirty="0"/>
          </a:p>
        </p:txBody>
      </p:sp>
    </p:spTree>
    <p:extLst>
      <p:ext uri="{BB962C8B-B14F-4D97-AF65-F5344CB8AC3E}">
        <p14:creationId xmlns:p14="http://schemas.microsoft.com/office/powerpoint/2010/main" val="2698197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DAAF2-C8FB-4068-9E2B-6E4525B7353F}"/>
              </a:ext>
            </a:extLst>
          </p:cNvPr>
          <p:cNvSpPr>
            <a:spLocks noGrp="1"/>
          </p:cNvSpPr>
          <p:nvPr>
            <p:ph type="title"/>
          </p:nvPr>
        </p:nvSpPr>
        <p:spPr/>
        <p:txBody>
          <a:bodyPr/>
          <a:lstStyle/>
          <a:p>
            <a:r>
              <a:rPr lang="it-IT" dirty="0"/>
              <a:t>Il contratto di convivenza come contratto puro</a:t>
            </a:r>
          </a:p>
        </p:txBody>
      </p:sp>
      <p:sp>
        <p:nvSpPr>
          <p:cNvPr id="3" name="Segnaposto contenuto 2">
            <a:extLst>
              <a:ext uri="{FF2B5EF4-FFF2-40B4-BE49-F238E27FC236}">
                <a16:creationId xmlns:a16="http://schemas.microsoft.com/office/drawing/2014/main" id="{DF26E407-97E6-41EE-B664-C3BAB6376D17}"/>
              </a:ext>
            </a:extLst>
          </p:cNvPr>
          <p:cNvSpPr>
            <a:spLocks noGrp="1"/>
          </p:cNvSpPr>
          <p:nvPr>
            <p:ph idx="1"/>
          </p:nvPr>
        </p:nvSpPr>
        <p:spPr/>
        <p:txBody>
          <a:bodyPr>
            <a:normAutofit fontScale="92500" lnSpcReduction="20000"/>
          </a:bodyPr>
          <a:lstStyle/>
          <a:p>
            <a:pPr marL="0" indent="0">
              <a:buNone/>
            </a:pPr>
            <a:r>
              <a:rPr lang="it-IT" i="1" dirty="0"/>
              <a:t>«Il contratto di convivenza non può essere sottoposto a termine o condizione. Nel caso in cui le parti inseriscano termini o condizioni, questi si hanno per non apposti»</a:t>
            </a:r>
            <a:r>
              <a:rPr lang="it-IT" dirty="0"/>
              <a:t> (comma 56)</a:t>
            </a:r>
          </a:p>
          <a:p>
            <a:pPr marL="0" indent="0">
              <a:buNone/>
            </a:pPr>
            <a:r>
              <a:rPr lang="it-IT" dirty="0"/>
              <a:t>La regola è modellata sull’art. 108 c.c. che prevede la non apponibilità di termini o condizioni alla “</a:t>
            </a:r>
            <a:r>
              <a:rPr lang="it-IT" i="1" dirty="0"/>
              <a:t>dichiarazione degli sposi di prendersi rispettivamente in marito e in moglie</a:t>
            </a:r>
            <a:r>
              <a:rPr lang="it-IT" dirty="0"/>
              <a:t>”</a:t>
            </a:r>
          </a:p>
          <a:p>
            <a:pPr marL="0" indent="0">
              <a:buNone/>
            </a:pPr>
            <a:r>
              <a:rPr lang="it-IT" dirty="0"/>
              <a:t>Il divieto di apporre termini o condizioni </a:t>
            </a:r>
            <a:r>
              <a:rPr lang="it-IT" dirty="0">
                <a:solidFill>
                  <a:srgbClr val="0070C0"/>
                </a:solidFill>
              </a:rPr>
              <a:t>deve intendersi riferito all’intero contratto di convivenza</a:t>
            </a:r>
          </a:p>
          <a:p>
            <a:pPr marL="0" indent="0">
              <a:buNone/>
            </a:pPr>
            <a:r>
              <a:rPr lang="it-IT" dirty="0"/>
              <a:t>Non dovrebbero esservi ostacoli ad ammettere l’apposizione di un termine o di una condizione riferiti ad una singola clausola contrattuale</a:t>
            </a:r>
          </a:p>
          <a:p>
            <a:pPr marL="0" indent="0">
              <a:buNone/>
            </a:pPr>
            <a:r>
              <a:rPr lang="it-IT" dirty="0">
                <a:solidFill>
                  <a:srgbClr val="FF0000"/>
                </a:solidFill>
              </a:rPr>
              <a:t>la previsione della temporanea cessazione della contribuzione economica per il periodo in cui uno dei conviventi rimanga senza lavoro </a:t>
            </a:r>
          </a:p>
          <a:p>
            <a:pPr marL="0" indent="0">
              <a:buNone/>
            </a:pPr>
            <a:r>
              <a:rPr lang="it-IT" dirty="0">
                <a:solidFill>
                  <a:srgbClr val="7030A0"/>
                </a:solidFill>
              </a:rPr>
              <a:t>la possibilità di concludere accordi sulla cessazione della convivenza</a:t>
            </a:r>
          </a:p>
        </p:txBody>
      </p:sp>
    </p:spTree>
    <p:extLst>
      <p:ext uri="{BB962C8B-B14F-4D97-AF65-F5344CB8AC3E}">
        <p14:creationId xmlns:p14="http://schemas.microsoft.com/office/powerpoint/2010/main" val="417981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E0E8FE-C900-40D7-B006-23704F55590B}"/>
              </a:ext>
            </a:extLst>
          </p:cNvPr>
          <p:cNvSpPr>
            <a:spLocks noGrp="1"/>
          </p:cNvSpPr>
          <p:nvPr>
            <p:ph type="title"/>
          </p:nvPr>
        </p:nvSpPr>
        <p:spPr/>
        <p:txBody>
          <a:bodyPr/>
          <a:lstStyle/>
          <a:p>
            <a:r>
              <a:rPr lang="it-IT" dirty="0"/>
              <a:t>Il contenuto tipico del contratto di convivenza</a:t>
            </a:r>
          </a:p>
        </p:txBody>
      </p:sp>
      <p:sp>
        <p:nvSpPr>
          <p:cNvPr id="3" name="Segnaposto contenuto 2">
            <a:extLst>
              <a:ext uri="{FF2B5EF4-FFF2-40B4-BE49-F238E27FC236}">
                <a16:creationId xmlns:a16="http://schemas.microsoft.com/office/drawing/2014/main" id="{0DB3CD8A-F46B-427D-BA5F-E21FC8FC2974}"/>
              </a:ext>
            </a:extLst>
          </p:cNvPr>
          <p:cNvSpPr>
            <a:spLocks noGrp="1"/>
          </p:cNvSpPr>
          <p:nvPr>
            <p:ph idx="1"/>
          </p:nvPr>
        </p:nvSpPr>
        <p:spPr/>
        <p:txBody>
          <a:bodyPr>
            <a:normAutofit/>
          </a:bodyPr>
          <a:lstStyle/>
          <a:p>
            <a:pPr marL="0" indent="0">
              <a:buNone/>
            </a:pPr>
            <a:r>
              <a:rPr lang="it-IT" i="1" dirty="0"/>
              <a:t>«L’indicazione dell’indirizzo indicato da ciascuna parte al quale sono effettuate le comunicazioni inerenti al contratto medesimo» </a:t>
            </a:r>
            <a:r>
              <a:rPr lang="it-IT" sz="2400" dirty="0">
                <a:solidFill>
                  <a:srgbClr val="7030A0"/>
                </a:solidFill>
              </a:rPr>
              <a:t>[si noti la fiducia del legislatore sulla stabilità della convivenza]</a:t>
            </a:r>
            <a:r>
              <a:rPr lang="it-IT" sz="2400" dirty="0"/>
              <a:t>:</a:t>
            </a:r>
            <a:r>
              <a:rPr lang="it-IT" sz="2400" dirty="0">
                <a:solidFill>
                  <a:srgbClr val="7030A0"/>
                </a:solidFill>
              </a:rPr>
              <a:t> </a:t>
            </a:r>
            <a:r>
              <a:rPr lang="it-IT" sz="2400" dirty="0"/>
              <a:t>ha una funzione </a:t>
            </a:r>
            <a:r>
              <a:rPr lang="it-IT" sz="2400" i="1" dirty="0"/>
              <a:t>di </a:t>
            </a:r>
            <a:r>
              <a:rPr lang="it-IT" sz="2400" i="1" dirty="0">
                <a:solidFill>
                  <a:srgbClr val="0070C0"/>
                </a:solidFill>
              </a:rPr>
              <a:t>elezione di domicilio </a:t>
            </a:r>
            <a:r>
              <a:rPr lang="it-IT" sz="2400" dirty="0"/>
              <a:t>al quale possono essere effettuate validamente le comunicazioni nel corso di svolgimento del rapporto ed in particolare nella sua eventuale fase patologica, ad esempio </a:t>
            </a:r>
            <a:r>
              <a:rPr lang="it-IT" sz="2400" dirty="0">
                <a:solidFill>
                  <a:srgbClr val="FF0000"/>
                </a:solidFill>
              </a:rPr>
              <a:t>la volontà di recedere dal contratto di convivenza</a:t>
            </a:r>
          </a:p>
          <a:p>
            <a:pPr marL="0" indent="0">
              <a:buNone/>
            </a:pPr>
            <a:r>
              <a:rPr lang="it-IT" dirty="0"/>
              <a:t>«</a:t>
            </a:r>
            <a:r>
              <a:rPr lang="it-IT" i="1" dirty="0"/>
              <a:t>l’indicazione della residenza</a:t>
            </a:r>
            <a:r>
              <a:rPr lang="it-IT" dirty="0"/>
              <a:t>»: </a:t>
            </a:r>
            <a:r>
              <a:rPr lang="it-IT" sz="2400" dirty="0"/>
              <a:t>sembrerebbe riferirsi alla </a:t>
            </a:r>
            <a:r>
              <a:rPr lang="it-IT" sz="2400" dirty="0">
                <a:solidFill>
                  <a:srgbClr val="FF0000"/>
                </a:solidFill>
              </a:rPr>
              <a:t>residenza comune </a:t>
            </a:r>
            <a:r>
              <a:rPr lang="it-IT" sz="2400" dirty="0"/>
              <a:t>che risulta all’anagrafe, sulla base della dichiarazione anagrafica; la possibilità di stabilire </a:t>
            </a:r>
            <a:r>
              <a:rPr lang="it-IT" sz="2400" dirty="0">
                <a:solidFill>
                  <a:srgbClr val="0070C0"/>
                </a:solidFill>
              </a:rPr>
              <a:t>la residenza della famiglia</a:t>
            </a:r>
            <a:r>
              <a:rPr lang="it-IT" sz="2400" dirty="0"/>
              <a:t>, pur mantenendo due residenze anagrafiche distinte, per ragioni personali, è pacificamente ammessa per i coniugi</a:t>
            </a:r>
          </a:p>
          <a:p>
            <a:pPr marL="0" indent="0">
              <a:buNone/>
            </a:pPr>
            <a:r>
              <a:rPr lang="it-IT" dirty="0"/>
              <a:t> </a:t>
            </a:r>
          </a:p>
        </p:txBody>
      </p:sp>
    </p:spTree>
    <p:extLst>
      <p:ext uri="{BB962C8B-B14F-4D97-AF65-F5344CB8AC3E}">
        <p14:creationId xmlns:p14="http://schemas.microsoft.com/office/powerpoint/2010/main" val="161191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47ABC-E448-49B1-BEEF-8183882A1031}"/>
              </a:ext>
            </a:extLst>
          </p:cNvPr>
          <p:cNvSpPr>
            <a:spLocks noGrp="1"/>
          </p:cNvSpPr>
          <p:nvPr>
            <p:ph type="title"/>
          </p:nvPr>
        </p:nvSpPr>
        <p:spPr/>
        <p:txBody>
          <a:bodyPr/>
          <a:lstStyle/>
          <a:p>
            <a:r>
              <a:rPr lang="it-IT" dirty="0"/>
              <a:t>La contribuzione alle necessità della vita in comune</a:t>
            </a:r>
          </a:p>
        </p:txBody>
      </p:sp>
      <p:sp>
        <p:nvSpPr>
          <p:cNvPr id="4" name="Segnaposto testo 3">
            <a:extLst>
              <a:ext uri="{FF2B5EF4-FFF2-40B4-BE49-F238E27FC236}">
                <a16:creationId xmlns:a16="http://schemas.microsoft.com/office/drawing/2014/main" id="{816AD3BF-B43B-49A1-83FC-2DD1B8B9794D}"/>
              </a:ext>
            </a:extLst>
          </p:cNvPr>
          <p:cNvSpPr>
            <a:spLocks noGrp="1"/>
          </p:cNvSpPr>
          <p:nvPr>
            <p:ph type="body" idx="1"/>
          </p:nvPr>
        </p:nvSpPr>
        <p:spPr/>
        <p:txBody>
          <a:bodyPr/>
          <a:lstStyle/>
          <a:p>
            <a:r>
              <a:rPr lang="it-IT" dirty="0"/>
              <a:t>Comma 53, lett. b), l. 76/2016</a:t>
            </a:r>
          </a:p>
        </p:txBody>
      </p:sp>
      <p:sp>
        <p:nvSpPr>
          <p:cNvPr id="5" name="Segnaposto contenuto 4">
            <a:extLst>
              <a:ext uri="{FF2B5EF4-FFF2-40B4-BE49-F238E27FC236}">
                <a16:creationId xmlns:a16="http://schemas.microsoft.com/office/drawing/2014/main" id="{A67221A3-BA91-4BDF-B3F3-7AE85D1BFBB9}"/>
              </a:ext>
            </a:extLst>
          </p:cNvPr>
          <p:cNvSpPr>
            <a:spLocks noGrp="1"/>
          </p:cNvSpPr>
          <p:nvPr>
            <p:ph sz="half" idx="2"/>
          </p:nvPr>
        </p:nvSpPr>
        <p:spPr/>
        <p:txBody>
          <a:bodyPr/>
          <a:lstStyle/>
          <a:p>
            <a:pPr marL="0" indent="0">
              <a:buNone/>
            </a:pPr>
            <a:r>
              <a:rPr lang="it-IT" dirty="0"/>
              <a:t>«</a:t>
            </a:r>
            <a:r>
              <a:rPr lang="it-IT" i="1" dirty="0"/>
              <a:t>Il contratto può contenere:</a:t>
            </a:r>
          </a:p>
          <a:p>
            <a:pPr marL="0" indent="0">
              <a:buNone/>
            </a:pPr>
            <a:r>
              <a:rPr lang="it-IT" i="1" dirty="0"/>
              <a:t>…</a:t>
            </a:r>
          </a:p>
          <a:p>
            <a:pPr marL="0" indent="0">
              <a:buNone/>
            </a:pPr>
            <a:r>
              <a:rPr lang="it-IT" i="1" dirty="0"/>
              <a:t>b) Le modalità di contribuzione alle necessità della vita in comune, in relazione alle sostanze di ciascuno e alla capacità di lavoro professionale o casalingo</a:t>
            </a:r>
            <a:r>
              <a:rPr lang="it-IT" dirty="0"/>
              <a:t>»</a:t>
            </a:r>
          </a:p>
        </p:txBody>
      </p:sp>
      <p:sp>
        <p:nvSpPr>
          <p:cNvPr id="6" name="Segnaposto testo 5">
            <a:extLst>
              <a:ext uri="{FF2B5EF4-FFF2-40B4-BE49-F238E27FC236}">
                <a16:creationId xmlns:a16="http://schemas.microsoft.com/office/drawing/2014/main" id="{103A0033-DE62-4B6D-A1B2-3F9CEEC59A6E}"/>
              </a:ext>
            </a:extLst>
          </p:cNvPr>
          <p:cNvSpPr>
            <a:spLocks noGrp="1"/>
          </p:cNvSpPr>
          <p:nvPr>
            <p:ph type="body" sz="quarter" idx="3"/>
          </p:nvPr>
        </p:nvSpPr>
        <p:spPr/>
        <p:txBody>
          <a:bodyPr/>
          <a:lstStyle/>
          <a:p>
            <a:r>
              <a:rPr lang="it-IT" dirty="0"/>
              <a:t>Art. 143, comma 3, c.c.</a:t>
            </a:r>
          </a:p>
        </p:txBody>
      </p:sp>
      <p:sp>
        <p:nvSpPr>
          <p:cNvPr id="7" name="Segnaposto contenuto 6">
            <a:extLst>
              <a:ext uri="{FF2B5EF4-FFF2-40B4-BE49-F238E27FC236}">
                <a16:creationId xmlns:a16="http://schemas.microsoft.com/office/drawing/2014/main" id="{4A391AAF-1265-4031-B1F9-BF3D0F7177E4}"/>
              </a:ext>
            </a:extLst>
          </p:cNvPr>
          <p:cNvSpPr>
            <a:spLocks noGrp="1"/>
          </p:cNvSpPr>
          <p:nvPr>
            <p:ph sz="quarter" idx="4"/>
          </p:nvPr>
        </p:nvSpPr>
        <p:spPr/>
        <p:txBody>
          <a:bodyPr/>
          <a:lstStyle/>
          <a:p>
            <a:pPr marL="0" indent="0">
              <a:buNone/>
            </a:pPr>
            <a:r>
              <a:rPr lang="it-IT" i="1" dirty="0"/>
              <a:t>«Entrambi i coniugi sono tenuti, ciascuno in relazione alle proprie sostanze ed alla propria capacità di lavoro professionale o casalingo, a contribuire ai bisogni della famiglia»</a:t>
            </a:r>
            <a:endParaRPr lang="it-IT" dirty="0"/>
          </a:p>
        </p:txBody>
      </p:sp>
    </p:spTree>
    <p:extLst>
      <p:ext uri="{BB962C8B-B14F-4D97-AF65-F5344CB8AC3E}">
        <p14:creationId xmlns:p14="http://schemas.microsoft.com/office/powerpoint/2010/main" val="2022066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7DEF5B7-5CBD-45CB-8CCE-CAF4222F52E5}"/>
              </a:ext>
            </a:extLst>
          </p:cNvPr>
          <p:cNvSpPr>
            <a:spLocks noGrp="1"/>
          </p:cNvSpPr>
          <p:nvPr>
            <p:ph type="title"/>
          </p:nvPr>
        </p:nvSpPr>
        <p:spPr/>
        <p:txBody>
          <a:bodyPr/>
          <a:lstStyle/>
          <a:p>
            <a:r>
              <a:rPr lang="it-IT" dirty="0"/>
              <a:t>La contribuzione alle necessità della vita in comune (segue)</a:t>
            </a:r>
          </a:p>
        </p:txBody>
      </p:sp>
      <p:sp>
        <p:nvSpPr>
          <p:cNvPr id="8" name="Segnaposto contenuto 7">
            <a:extLst>
              <a:ext uri="{FF2B5EF4-FFF2-40B4-BE49-F238E27FC236}">
                <a16:creationId xmlns:a16="http://schemas.microsoft.com/office/drawing/2014/main" id="{CBABAD18-49FF-4B9B-8AA6-C5D85ED4CEF7}"/>
              </a:ext>
            </a:extLst>
          </p:cNvPr>
          <p:cNvSpPr>
            <a:spLocks noGrp="1"/>
          </p:cNvSpPr>
          <p:nvPr>
            <p:ph idx="1"/>
          </p:nvPr>
        </p:nvSpPr>
        <p:spPr/>
        <p:txBody>
          <a:bodyPr>
            <a:normAutofit fontScale="70000" lnSpcReduction="20000"/>
          </a:bodyPr>
          <a:lstStyle/>
          <a:p>
            <a:r>
              <a:rPr lang="it-IT" i="1" dirty="0"/>
              <a:t>gli obblighi reciproci di contribuzione necessari per soddisfare le necessità della vita in comune: </a:t>
            </a:r>
            <a:r>
              <a:rPr lang="it-IT" dirty="0">
                <a:solidFill>
                  <a:srgbClr val="0070C0"/>
                </a:solidFill>
              </a:rPr>
              <a:t>erogazioni periodiche di somme di denaro, contribuzione sotto forma di lavoro casalingo, messa a disposizione dell’abitazione della convivenza</a:t>
            </a:r>
            <a:r>
              <a:rPr lang="it-IT" dirty="0"/>
              <a:t>, ecc. </a:t>
            </a:r>
          </a:p>
          <a:p>
            <a:r>
              <a:rPr lang="it-IT" dirty="0"/>
              <a:t>L’obbligo di contribuzione è ancorato dalla legge ai </a:t>
            </a:r>
            <a:r>
              <a:rPr lang="it-IT" dirty="0">
                <a:solidFill>
                  <a:srgbClr val="FF0000"/>
                </a:solidFill>
              </a:rPr>
              <a:t>medesimi parametri previsti dall’art. 143, comma 3, c.c. per i coniugi </a:t>
            </a:r>
            <a:r>
              <a:rPr lang="it-IT" dirty="0"/>
              <a:t>(sostanze patrimoniali di ciascuno e capacità di lavoro professionale o casalingo)</a:t>
            </a:r>
          </a:p>
          <a:p>
            <a:r>
              <a:rPr lang="it-IT" dirty="0"/>
              <a:t>non esiste per i conviventi una norma come l’art. 160 c.c. che stabilisce l’inderogabilità dei diritti e dei doveri previsti dalla legge per effetto del matrimonio</a:t>
            </a:r>
          </a:p>
          <a:p>
            <a:r>
              <a:rPr lang="it-IT" dirty="0"/>
              <a:t>Riterrei che i parametri normativi di riferimento: </a:t>
            </a:r>
            <a:r>
              <a:rPr lang="it-IT" dirty="0">
                <a:solidFill>
                  <a:srgbClr val="FF0000"/>
                </a:solidFill>
              </a:rPr>
              <a:t>sostanze del patrimonio personale e capacità di lavoro professionale o casalingo</a:t>
            </a:r>
            <a:r>
              <a:rPr lang="it-IT" dirty="0"/>
              <a:t> debbano essere tenuti in considerazione nella fissazione degli obblighi di contribuzione, in quanto </a:t>
            </a:r>
            <a:r>
              <a:rPr lang="it-IT" dirty="0">
                <a:solidFill>
                  <a:srgbClr val="00B050"/>
                </a:solidFill>
              </a:rPr>
              <a:t>espressione dei princìpi costituzionali di uguaglianza e solidarietà</a:t>
            </a:r>
            <a:r>
              <a:rPr lang="it-IT" dirty="0"/>
              <a:t> all’interno delle formazioni sociali nelle quali si esplica la personalità dell’individuo, sanciti dall’art. 2 della Costituzione</a:t>
            </a:r>
          </a:p>
          <a:p>
            <a:r>
              <a:rPr lang="it-IT" dirty="0"/>
              <a:t>Riterrei che residui </a:t>
            </a:r>
            <a:r>
              <a:rPr lang="it-IT" dirty="0">
                <a:solidFill>
                  <a:srgbClr val="7030A0"/>
                </a:solidFill>
              </a:rPr>
              <a:t>un certo margine a disposizione dell’autonomia privata per dare concretezza e specificità agli obblighi di contribuzione</a:t>
            </a:r>
            <a:r>
              <a:rPr lang="it-IT" dirty="0"/>
              <a:t>, tenendo conto della situazione personale e lavorativa dei conviventi e del tenore di vita concordato</a:t>
            </a:r>
          </a:p>
        </p:txBody>
      </p:sp>
    </p:spTree>
    <p:extLst>
      <p:ext uri="{BB962C8B-B14F-4D97-AF65-F5344CB8AC3E}">
        <p14:creationId xmlns:p14="http://schemas.microsoft.com/office/powerpoint/2010/main" val="2997217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CBA10B-10F5-4D3D-85F8-0CAC411B501A}"/>
              </a:ext>
            </a:extLst>
          </p:cNvPr>
          <p:cNvSpPr>
            <a:spLocks noGrp="1"/>
          </p:cNvSpPr>
          <p:nvPr>
            <p:ph type="title"/>
          </p:nvPr>
        </p:nvSpPr>
        <p:spPr/>
        <p:txBody>
          <a:bodyPr/>
          <a:lstStyle/>
          <a:p>
            <a:r>
              <a:rPr lang="it-IT" dirty="0"/>
              <a:t>La contribuzione alle necessità della vita in comune (segue)</a:t>
            </a:r>
          </a:p>
        </p:txBody>
      </p:sp>
      <p:sp>
        <p:nvSpPr>
          <p:cNvPr id="3" name="Segnaposto contenuto 2">
            <a:extLst>
              <a:ext uri="{FF2B5EF4-FFF2-40B4-BE49-F238E27FC236}">
                <a16:creationId xmlns:a16="http://schemas.microsoft.com/office/drawing/2014/main" id="{65719903-764C-4F9E-A24D-3693B62828F6}"/>
              </a:ext>
            </a:extLst>
          </p:cNvPr>
          <p:cNvSpPr>
            <a:spLocks noGrp="1"/>
          </p:cNvSpPr>
          <p:nvPr>
            <p:ph idx="1"/>
          </p:nvPr>
        </p:nvSpPr>
        <p:spPr/>
        <p:txBody>
          <a:bodyPr>
            <a:normAutofit lnSpcReduction="10000"/>
          </a:bodyPr>
          <a:lstStyle/>
          <a:p>
            <a:r>
              <a:rPr lang="it-IT" dirty="0"/>
              <a:t>Le contribuzioni alle necessità della vita in comune debbono essere </a:t>
            </a:r>
            <a:r>
              <a:rPr lang="it-IT" dirty="0">
                <a:solidFill>
                  <a:srgbClr val="FF0000"/>
                </a:solidFill>
              </a:rPr>
              <a:t>adeguate e proporzionali </a:t>
            </a:r>
            <a:r>
              <a:rPr lang="it-IT" dirty="0"/>
              <a:t>alle condizioni patrimoniali del disponente </a:t>
            </a:r>
            <a:r>
              <a:rPr lang="it-IT" sz="2400" dirty="0"/>
              <a:t>(Cass. n. 3713/2003 configura l’adempimento di un’obbligazione naturale a condizione che la prestazione risulti adeguata alle circostanze e proporzionata all’entità del patrimonio e alle condizioni sociali del </a:t>
            </a:r>
            <a:r>
              <a:rPr lang="it-IT" sz="2400" i="1" dirty="0" err="1"/>
              <a:t>solvens</a:t>
            </a:r>
            <a:r>
              <a:rPr lang="it-IT" sz="2400" i="1" dirty="0"/>
              <a:t>)</a:t>
            </a:r>
          </a:p>
          <a:p>
            <a:r>
              <a:rPr lang="it-IT" dirty="0"/>
              <a:t>Vanno tenute nettamente distinte dagli obblighi di contribuzione eventuali </a:t>
            </a:r>
            <a:r>
              <a:rPr lang="it-IT" dirty="0">
                <a:solidFill>
                  <a:srgbClr val="7030A0"/>
                </a:solidFill>
              </a:rPr>
              <a:t>donazioni o liberalità che possono essere effettuate nell’ambito della convivenza </a:t>
            </a:r>
            <a:r>
              <a:rPr lang="it-IT" dirty="0"/>
              <a:t>e possono anche essere inserite nel contratto di convivenza ma che </a:t>
            </a:r>
            <a:r>
              <a:rPr lang="it-IT" dirty="0">
                <a:solidFill>
                  <a:srgbClr val="FFC000"/>
                </a:solidFill>
              </a:rPr>
              <a:t>non rientrano nella causa familiare del contratto di convivenza</a:t>
            </a:r>
            <a:r>
              <a:rPr lang="it-IT" dirty="0"/>
              <a:t> e sono, di conseguenza, soggette alle normali </a:t>
            </a:r>
            <a:r>
              <a:rPr lang="it-IT" dirty="0">
                <a:solidFill>
                  <a:srgbClr val="0070C0"/>
                </a:solidFill>
              </a:rPr>
              <a:t>regole della revocazione per sopravvenienza di figli o per ingratitudine, della riunione fittizia, della riduzione e della collazione</a:t>
            </a:r>
            <a:endParaRPr lang="it-IT" sz="2400" i="1" dirty="0">
              <a:solidFill>
                <a:srgbClr val="0070C0"/>
              </a:solidFill>
            </a:endParaRPr>
          </a:p>
          <a:p>
            <a:endParaRPr lang="it-IT" dirty="0"/>
          </a:p>
        </p:txBody>
      </p:sp>
    </p:spTree>
    <p:extLst>
      <p:ext uri="{BB962C8B-B14F-4D97-AF65-F5344CB8AC3E}">
        <p14:creationId xmlns:p14="http://schemas.microsoft.com/office/powerpoint/2010/main" val="317568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F1A10-1D61-4A25-A57B-A65379D8D538}"/>
              </a:ext>
            </a:extLst>
          </p:cNvPr>
          <p:cNvSpPr>
            <a:spLocks noGrp="1"/>
          </p:cNvSpPr>
          <p:nvPr>
            <p:ph type="title"/>
          </p:nvPr>
        </p:nvSpPr>
        <p:spPr>
          <a:xfrm>
            <a:off x="838200" y="365125"/>
            <a:ext cx="10515600" cy="1325563"/>
          </a:xfrm>
        </p:spPr>
        <p:txBody>
          <a:bodyPr/>
          <a:lstStyle/>
          <a:p>
            <a:pPr algn="ctr"/>
            <a:r>
              <a:rPr lang="it-IT" dirty="0"/>
              <a:t>La convivenza di fatto nella giurisprudenza</a:t>
            </a:r>
          </a:p>
        </p:txBody>
      </p:sp>
      <p:sp>
        <p:nvSpPr>
          <p:cNvPr id="3" name="Segnaposto contenuto 2">
            <a:extLst>
              <a:ext uri="{FF2B5EF4-FFF2-40B4-BE49-F238E27FC236}">
                <a16:creationId xmlns:a16="http://schemas.microsoft.com/office/drawing/2014/main" id="{934B0173-275E-4D4F-9DDF-6EE88D30E4FE}"/>
              </a:ext>
            </a:extLst>
          </p:cNvPr>
          <p:cNvSpPr>
            <a:spLocks noGrp="1"/>
          </p:cNvSpPr>
          <p:nvPr>
            <p:ph idx="1"/>
          </p:nvPr>
        </p:nvSpPr>
        <p:spPr/>
        <p:txBody>
          <a:bodyPr>
            <a:normAutofit fontScale="92500" lnSpcReduction="20000"/>
          </a:bodyPr>
          <a:lstStyle/>
          <a:p>
            <a:r>
              <a:rPr lang="it-IT" dirty="0"/>
              <a:t>La Corte di Cassazione, con giurisprudenza consolidata, ha chiarito che l’espressione “famiglia di fatto” non consiste soltanto nel convivere come coniugi, ma indica prima di tutto </a:t>
            </a:r>
            <a:r>
              <a:rPr lang="it-IT" dirty="0">
                <a:solidFill>
                  <a:srgbClr val="FF0000"/>
                </a:solidFill>
              </a:rPr>
              <a:t>una “famiglia”, portatrice di valori di stretta solidarietà, di arricchimento e sviluppo della personalità di ogni componente, e di educazione e istruzione dei figli</a:t>
            </a:r>
            <a:r>
              <a:rPr lang="it-IT" dirty="0"/>
              <a:t>, ritrovando il valore costituzionale della famiglia di fatto nell’art. 2 Cost., quale </a:t>
            </a:r>
            <a:r>
              <a:rPr lang="it-IT" dirty="0">
                <a:solidFill>
                  <a:srgbClr val="0070C0"/>
                </a:solidFill>
              </a:rPr>
              <a:t>formazione sociale in cui si svolge la personalità dell’individuo</a:t>
            </a:r>
            <a:r>
              <a:rPr lang="it-IT" dirty="0">
                <a:effectLst/>
              </a:rPr>
              <a:t> (</a:t>
            </a:r>
            <a:r>
              <a:rPr lang="it-IT" dirty="0"/>
              <a:t>Cass. 3 aprile 2015, n. 6855; Cass n. 17195/2011). </a:t>
            </a:r>
          </a:p>
          <a:p>
            <a:r>
              <a:rPr lang="it-IT" dirty="0"/>
              <a:t>La Corte costituzionale ha, tuttavia, posto in luce </a:t>
            </a:r>
            <a:r>
              <a:rPr lang="it-IT" dirty="0">
                <a:solidFill>
                  <a:srgbClr val="7030A0"/>
                </a:solidFill>
              </a:rPr>
              <a:t>la netta diversità </a:t>
            </a:r>
            <a:r>
              <a:rPr lang="it-IT" dirty="0"/>
              <a:t>della convivenza di fatto, fondata sull’</a:t>
            </a:r>
            <a:r>
              <a:rPr lang="it-IT" i="1" dirty="0" err="1"/>
              <a:t>affectio</a:t>
            </a:r>
            <a:r>
              <a:rPr lang="it-IT" dirty="0"/>
              <a:t> quotidiana, liberamente e in ogni istante revocabile, di ciascuna delle parti, rispetto al rapporto coniugale, </a:t>
            </a:r>
            <a:r>
              <a:rPr lang="it-IT" dirty="0">
                <a:solidFill>
                  <a:srgbClr val="0070C0"/>
                </a:solidFill>
              </a:rPr>
              <a:t>caratterizzato da stabilità e certezza e dalla reciprocità e corrispettività di diritti e doveri che nascono soltanto dal matrimonio </a:t>
            </a:r>
            <a:r>
              <a:rPr lang="it-IT" dirty="0"/>
              <a:t>(Corte cost. n. 8/1996; n. 310/1989; n. 423 e 404/1988 e n. 45/1980).</a:t>
            </a:r>
          </a:p>
          <a:p>
            <a:endParaRPr lang="it-IT" dirty="0"/>
          </a:p>
        </p:txBody>
      </p:sp>
    </p:spTree>
    <p:extLst>
      <p:ext uri="{BB962C8B-B14F-4D97-AF65-F5344CB8AC3E}">
        <p14:creationId xmlns:p14="http://schemas.microsoft.com/office/powerpoint/2010/main" val="3725203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B5A568-4123-4C5A-9B50-79EDA9798BDE}"/>
              </a:ext>
            </a:extLst>
          </p:cNvPr>
          <p:cNvSpPr>
            <a:spLocks noGrp="1"/>
          </p:cNvSpPr>
          <p:nvPr>
            <p:ph type="title"/>
          </p:nvPr>
        </p:nvSpPr>
        <p:spPr/>
        <p:txBody>
          <a:bodyPr/>
          <a:lstStyle/>
          <a:p>
            <a:r>
              <a:rPr lang="it-IT" dirty="0"/>
              <a:t>La scelta del regime della comunione legale dei beni</a:t>
            </a:r>
          </a:p>
        </p:txBody>
      </p:sp>
      <p:sp>
        <p:nvSpPr>
          <p:cNvPr id="3" name="Segnaposto contenuto 2">
            <a:extLst>
              <a:ext uri="{FF2B5EF4-FFF2-40B4-BE49-F238E27FC236}">
                <a16:creationId xmlns:a16="http://schemas.microsoft.com/office/drawing/2014/main" id="{61D6674C-3A7E-4CAE-87B2-7B472930839E}"/>
              </a:ext>
            </a:extLst>
          </p:cNvPr>
          <p:cNvSpPr>
            <a:spLocks noGrp="1"/>
          </p:cNvSpPr>
          <p:nvPr>
            <p:ph idx="1"/>
          </p:nvPr>
        </p:nvSpPr>
        <p:spPr/>
        <p:txBody>
          <a:bodyPr>
            <a:normAutofit lnSpcReduction="10000"/>
          </a:bodyPr>
          <a:lstStyle/>
          <a:p>
            <a:r>
              <a:rPr lang="it-IT" dirty="0"/>
              <a:t>La convivenza è </a:t>
            </a:r>
            <a:r>
              <a:rPr lang="it-IT" dirty="0">
                <a:solidFill>
                  <a:srgbClr val="0070C0"/>
                </a:solidFill>
              </a:rPr>
              <a:t>un rapporto di fatto e non incide sullo </a:t>
            </a:r>
            <a:r>
              <a:rPr lang="it-IT" i="1" dirty="0">
                <a:solidFill>
                  <a:srgbClr val="0070C0"/>
                </a:solidFill>
              </a:rPr>
              <a:t>status</a:t>
            </a:r>
            <a:r>
              <a:rPr lang="it-IT" dirty="0">
                <a:solidFill>
                  <a:srgbClr val="0070C0"/>
                </a:solidFill>
              </a:rPr>
              <a:t> </a:t>
            </a:r>
            <a:r>
              <a:rPr lang="it-IT" dirty="0"/>
              <a:t>della personale (come il matrimonio e l’unione civile)</a:t>
            </a:r>
          </a:p>
          <a:p>
            <a:r>
              <a:rPr lang="it-IT" dirty="0"/>
              <a:t>I conviventi che non scelgono la comunione dei beni non sono in regime di separazione di beni ma </a:t>
            </a:r>
            <a:r>
              <a:rPr lang="it-IT" dirty="0">
                <a:solidFill>
                  <a:srgbClr val="FFC000"/>
                </a:solidFill>
              </a:rPr>
              <a:t>in una situazione di assenza di regime patrimoniale</a:t>
            </a:r>
          </a:p>
          <a:p>
            <a:r>
              <a:rPr lang="it-IT" dirty="0"/>
              <a:t>Si ritiene che l’unica modifica possibile al regime patrimoniale della comunione dei beni sia </a:t>
            </a:r>
            <a:r>
              <a:rPr lang="it-IT" dirty="0">
                <a:solidFill>
                  <a:srgbClr val="FF0000"/>
                </a:solidFill>
              </a:rPr>
              <a:t>la revoca della scelta del regime di comunione dei beni</a:t>
            </a:r>
            <a:r>
              <a:rPr lang="it-IT" dirty="0"/>
              <a:t>; </a:t>
            </a:r>
            <a:r>
              <a:rPr lang="it-IT" dirty="0">
                <a:solidFill>
                  <a:srgbClr val="7030A0"/>
                </a:solidFill>
              </a:rPr>
              <a:t>non si ritiene possibile per i conviventi scegliere un regime di comunione convenzionale</a:t>
            </a:r>
            <a:r>
              <a:rPr lang="it-IT" dirty="0"/>
              <a:t>; l’unica forma di pubblicità prevista: la trasmissione di copia del contratto presso l’anagrafe non sembra idonea a pubblicizzare una comunione convenzionale </a:t>
            </a:r>
          </a:p>
        </p:txBody>
      </p:sp>
    </p:spTree>
    <p:extLst>
      <p:ext uri="{BB962C8B-B14F-4D97-AF65-F5344CB8AC3E}">
        <p14:creationId xmlns:p14="http://schemas.microsoft.com/office/powerpoint/2010/main" val="698213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41C003-0FC3-4822-A1E2-20F6F8BD7A41}"/>
              </a:ext>
            </a:extLst>
          </p:cNvPr>
          <p:cNvSpPr>
            <a:spLocks noGrp="1"/>
          </p:cNvSpPr>
          <p:nvPr>
            <p:ph type="title"/>
          </p:nvPr>
        </p:nvSpPr>
        <p:spPr/>
        <p:txBody>
          <a:bodyPr/>
          <a:lstStyle/>
          <a:p>
            <a:r>
              <a:rPr lang="it-IT" dirty="0"/>
              <a:t>L’attribuzione di poteri in materia di diritti personalissimi</a:t>
            </a:r>
          </a:p>
        </p:txBody>
      </p:sp>
      <p:sp>
        <p:nvSpPr>
          <p:cNvPr id="3" name="Segnaposto contenuto 2">
            <a:extLst>
              <a:ext uri="{FF2B5EF4-FFF2-40B4-BE49-F238E27FC236}">
                <a16:creationId xmlns:a16="http://schemas.microsoft.com/office/drawing/2014/main" id="{61C0F7AE-657E-4A5D-8522-5E539F527B68}"/>
              </a:ext>
            </a:extLst>
          </p:cNvPr>
          <p:cNvSpPr>
            <a:spLocks noGrp="1"/>
          </p:cNvSpPr>
          <p:nvPr>
            <p:ph idx="1"/>
          </p:nvPr>
        </p:nvSpPr>
        <p:spPr/>
        <p:txBody>
          <a:bodyPr/>
          <a:lstStyle/>
          <a:p>
            <a:r>
              <a:rPr lang="it-IT" dirty="0"/>
              <a:t>designazione del convivente quale </a:t>
            </a:r>
            <a:r>
              <a:rPr lang="it-IT" dirty="0">
                <a:solidFill>
                  <a:srgbClr val="0070C0"/>
                </a:solidFill>
              </a:rPr>
              <a:t>rappresentante, con poteri pieni o limitati</a:t>
            </a:r>
            <a:r>
              <a:rPr lang="it-IT" dirty="0"/>
              <a:t>: a) </a:t>
            </a:r>
            <a:r>
              <a:rPr lang="it-IT" dirty="0">
                <a:solidFill>
                  <a:srgbClr val="FF0000"/>
                </a:solidFill>
              </a:rPr>
              <a:t>in caso di malattia che comporti incapacità di intendere, per le decisioni in materia di salute</a:t>
            </a:r>
            <a:r>
              <a:rPr lang="it-IT" dirty="0"/>
              <a:t>; b) </a:t>
            </a:r>
            <a:r>
              <a:rPr lang="it-IT" dirty="0">
                <a:solidFill>
                  <a:srgbClr val="7030A0"/>
                </a:solidFill>
              </a:rPr>
              <a:t>in caso di morte, per le decisioni riguardanti la donazione degli organi, le modalità di trattamento del corpo e le celebrazioni funerarie </a:t>
            </a:r>
          </a:p>
          <a:p>
            <a:r>
              <a:rPr lang="it-IT" dirty="0"/>
              <a:t>designazione del convivente quale amministratore di sostegno, ai sensi dell’art. 408 c.c.</a:t>
            </a:r>
          </a:p>
        </p:txBody>
      </p:sp>
    </p:spTree>
    <p:extLst>
      <p:ext uri="{BB962C8B-B14F-4D97-AF65-F5344CB8AC3E}">
        <p14:creationId xmlns:p14="http://schemas.microsoft.com/office/powerpoint/2010/main" val="129295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3159A-3866-4E72-BDA3-85B747797A7F}"/>
              </a:ext>
            </a:extLst>
          </p:cNvPr>
          <p:cNvSpPr>
            <a:spLocks noGrp="1"/>
          </p:cNvSpPr>
          <p:nvPr>
            <p:ph type="title"/>
          </p:nvPr>
        </p:nvSpPr>
        <p:spPr/>
        <p:txBody>
          <a:bodyPr/>
          <a:lstStyle/>
          <a:p>
            <a:r>
              <a:rPr lang="it-IT" dirty="0"/>
              <a:t>Il contenuto atipico del contratto di convivenza</a:t>
            </a:r>
          </a:p>
        </p:txBody>
      </p:sp>
      <p:sp>
        <p:nvSpPr>
          <p:cNvPr id="3" name="Segnaposto contenuto 2">
            <a:extLst>
              <a:ext uri="{FF2B5EF4-FFF2-40B4-BE49-F238E27FC236}">
                <a16:creationId xmlns:a16="http://schemas.microsoft.com/office/drawing/2014/main" id="{6800D3CC-CA61-4F9D-B928-7A230DEE6C11}"/>
              </a:ext>
            </a:extLst>
          </p:cNvPr>
          <p:cNvSpPr>
            <a:spLocks noGrp="1"/>
          </p:cNvSpPr>
          <p:nvPr>
            <p:ph idx="1"/>
          </p:nvPr>
        </p:nvSpPr>
        <p:spPr/>
        <p:txBody>
          <a:bodyPr/>
          <a:lstStyle/>
          <a:p>
            <a:r>
              <a:rPr lang="it-IT" dirty="0"/>
              <a:t>Il contenuto tipico del contratto di convivenza è del tutto </a:t>
            </a:r>
            <a:r>
              <a:rPr lang="it-IT" dirty="0">
                <a:solidFill>
                  <a:srgbClr val="FF0000"/>
                </a:solidFill>
              </a:rPr>
              <a:t>insoddisfacente per una completa regolamentazione del rapporto</a:t>
            </a:r>
          </a:p>
          <a:p>
            <a:r>
              <a:rPr lang="it-IT" dirty="0"/>
              <a:t>La formalizzazione di accordi patrimoniali ed anche non patrimoniali sulla gestione della vita in comune è quasi superflua nella fase fisiologica del rapporto mentre </a:t>
            </a:r>
            <a:r>
              <a:rPr lang="it-IT" dirty="0">
                <a:solidFill>
                  <a:srgbClr val="7030A0"/>
                </a:solidFill>
              </a:rPr>
              <a:t>diventa importante nella eventuale rottura della convivenza</a:t>
            </a:r>
            <a:r>
              <a:rPr lang="it-IT" dirty="0"/>
              <a:t>, soprattutto in presenza di una diversa situazione economico-patrimoniale dei due conviventi, per evitare richieste restitutorie motivate dall’indebito oggettivo o da arricchimento senza causa oppure richieste risarcitorie in genere. </a:t>
            </a:r>
          </a:p>
          <a:p>
            <a:endParaRPr lang="it-IT" dirty="0"/>
          </a:p>
        </p:txBody>
      </p:sp>
    </p:spTree>
    <p:extLst>
      <p:ext uri="{BB962C8B-B14F-4D97-AF65-F5344CB8AC3E}">
        <p14:creationId xmlns:p14="http://schemas.microsoft.com/office/powerpoint/2010/main" val="277185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CEEED4-4BF8-45BE-97DD-0ACD8AD3D3DA}"/>
              </a:ext>
            </a:extLst>
          </p:cNvPr>
          <p:cNvSpPr>
            <a:spLocks noGrp="1"/>
          </p:cNvSpPr>
          <p:nvPr>
            <p:ph type="title"/>
          </p:nvPr>
        </p:nvSpPr>
        <p:spPr/>
        <p:txBody>
          <a:bodyPr>
            <a:normAutofit/>
          </a:bodyPr>
          <a:lstStyle/>
          <a:p>
            <a:r>
              <a:rPr lang="it-IT" dirty="0"/>
              <a:t>Il contenuto atipico del contratto di convivenza (segue)</a:t>
            </a:r>
          </a:p>
        </p:txBody>
      </p:sp>
      <p:sp>
        <p:nvSpPr>
          <p:cNvPr id="3" name="Segnaposto contenuto 2">
            <a:extLst>
              <a:ext uri="{FF2B5EF4-FFF2-40B4-BE49-F238E27FC236}">
                <a16:creationId xmlns:a16="http://schemas.microsoft.com/office/drawing/2014/main" id="{9FE73B58-A308-49D8-B643-C78FE47AEC8F}"/>
              </a:ext>
            </a:extLst>
          </p:cNvPr>
          <p:cNvSpPr>
            <a:spLocks noGrp="1"/>
          </p:cNvSpPr>
          <p:nvPr>
            <p:ph idx="1"/>
          </p:nvPr>
        </p:nvSpPr>
        <p:spPr/>
        <p:txBody>
          <a:bodyPr>
            <a:normAutofit fontScale="77500" lnSpcReduction="20000"/>
          </a:bodyPr>
          <a:lstStyle/>
          <a:p>
            <a:r>
              <a:rPr lang="it-IT" dirty="0"/>
              <a:t>accordi per </a:t>
            </a:r>
            <a:r>
              <a:rPr lang="it-IT" dirty="0">
                <a:solidFill>
                  <a:srgbClr val="FF0000"/>
                </a:solidFill>
              </a:rPr>
              <a:t>la ripartizione delle spese di mantenimento, cura, istruzione ed educazione dei figli </a:t>
            </a:r>
            <a:r>
              <a:rPr lang="it-IT" dirty="0"/>
              <a:t>e </a:t>
            </a:r>
            <a:r>
              <a:rPr lang="it-IT" dirty="0">
                <a:solidFill>
                  <a:srgbClr val="0070C0"/>
                </a:solidFill>
              </a:rPr>
              <a:t>per l’affidamento dei figli della coppia in caso di rottura della convivenza</a:t>
            </a:r>
          </a:p>
          <a:p>
            <a:r>
              <a:rPr lang="it-IT" dirty="0"/>
              <a:t>art. 337-</a:t>
            </a:r>
            <a:r>
              <a:rPr lang="it-IT" i="1" dirty="0"/>
              <a:t>ter</a:t>
            </a:r>
            <a:r>
              <a:rPr lang="it-IT" dirty="0"/>
              <a:t>, comma 2, c.c.: il giudice, nell’adottare i provvedimenti relativi alla prole, “</a:t>
            </a:r>
            <a:r>
              <a:rPr lang="it-IT" i="1" dirty="0"/>
              <a:t>prende atto, se non contrari all’interesse dei figli, degli accordi intervenuti tra i genitori</a:t>
            </a:r>
            <a:r>
              <a:rPr lang="it-IT" dirty="0"/>
              <a:t>”</a:t>
            </a:r>
          </a:p>
          <a:p>
            <a:r>
              <a:rPr lang="it-IT" dirty="0"/>
              <a:t>art. 337-</a:t>
            </a:r>
            <a:r>
              <a:rPr lang="it-IT" i="1" dirty="0"/>
              <a:t>ter</a:t>
            </a:r>
            <a:r>
              <a:rPr lang="it-IT" dirty="0"/>
              <a:t>, comma 4, c.c.: principio della proporzionalità dell’obbligo di mantenimento dei figli al reddito del singolo genitore “</a:t>
            </a:r>
            <a:r>
              <a:rPr lang="it-IT" i="1" dirty="0"/>
              <a:t>salvo accordi diversi liberamente sottoscritti dalle parti</a:t>
            </a:r>
            <a:r>
              <a:rPr lang="it-IT" dirty="0"/>
              <a:t>”</a:t>
            </a:r>
          </a:p>
          <a:p>
            <a:r>
              <a:rPr lang="it-IT" dirty="0"/>
              <a:t>l’esercizio dell’autonomia privata può incidere sui contenuti dei provvedimenti giurisdizionali pronunciati in sede contenziosa nell’interesse dei coniugi e della prole</a:t>
            </a:r>
          </a:p>
          <a:p>
            <a:r>
              <a:rPr lang="it-IT" dirty="0"/>
              <a:t>Il recepimento dell’accordo privato nel provvedimento giudiziale fa anche perdere a tale accordo la sua natura negoziale, divenendo parte integrante della sentenza anche per quanto concerne la sua attuazione (</a:t>
            </a:r>
            <a:r>
              <a:rPr lang="it-IT" dirty="0" err="1"/>
              <a:t>Tomasseo</a:t>
            </a:r>
            <a:r>
              <a:rPr lang="it-IT" dirty="0"/>
              <a:t>, </a:t>
            </a:r>
            <a:r>
              <a:rPr lang="it-IT" i="1" dirty="0"/>
              <a:t>Libertà negoziale e principio dispositivo nei procedimenti in materia di famiglia)</a:t>
            </a:r>
            <a:endParaRPr lang="it-IT" dirty="0"/>
          </a:p>
        </p:txBody>
      </p:sp>
    </p:spTree>
    <p:extLst>
      <p:ext uri="{BB962C8B-B14F-4D97-AF65-F5344CB8AC3E}">
        <p14:creationId xmlns:p14="http://schemas.microsoft.com/office/powerpoint/2010/main" val="4014461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A212D-93CD-47AD-AED9-6041F97271D1}"/>
              </a:ext>
            </a:extLst>
          </p:cNvPr>
          <p:cNvSpPr>
            <a:spLocks noGrp="1"/>
          </p:cNvSpPr>
          <p:nvPr>
            <p:ph type="title"/>
          </p:nvPr>
        </p:nvSpPr>
        <p:spPr/>
        <p:txBody>
          <a:bodyPr/>
          <a:lstStyle/>
          <a:p>
            <a:r>
              <a:rPr lang="it-IT" dirty="0"/>
              <a:t>Il contenuto atipico del contratto di convivenza (segue)</a:t>
            </a:r>
          </a:p>
        </p:txBody>
      </p:sp>
      <p:sp>
        <p:nvSpPr>
          <p:cNvPr id="3" name="Segnaposto contenuto 2">
            <a:extLst>
              <a:ext uri="{FF2B5EF4-FFF2-40B4-BE49-F238E27FC236}">
                <a16:creationId xmlns:a16="http://schemas.microsoft.com/office/drawing/2014/main" id="{B1AA3005-4833-4445-A366-94F916D4005E}"/>
              </a:ext>
            </a:extLst>
          </p:cNvPr>
          <p:cNvSpPr>
            <a:spLocks noGrp="1"/>
          </p:cNvSpPr>
          <p:nvPr>
            <p:ph idx="1"/>
          </p:nvPr>
        </p:nvSpPr>
        <p:spPr/>
        <p:txBody>
          <a:bodyPr>
            <a:normAutofit fontScale="92500" lnSpcReduction="10000"/>
          </a:bodyPr>
          <a:lstStyle/>
          <a:p>
            <a:r>
              <a:rPr lang="it-IT" dirty="0">
                <a:solidFill>
                  <a:srgbClr val="0070C0"/>
                </a:solidFill>
              </a:rPr>
              <a:t>accordi sulla cessazione della convivenza, ad esempio:</a:t>
            </a:r>
          </a:p>
          <a:p>
            <a:pPr marL="571500" indent="-571500">
              <a:buFont typeface="+mj-lt"/>
              <a:buAutoNum type="romanLcPeriod"/>
            </a:pPr>
            <a:r>
              <a:rPr lang="it-IT" dirty="0"/>
              <a:t>obbligo a carico di uno dei conviventi di </a:t>
            </a:r>
            <a:r>
              <a:rPr lang="it-IT" dirty="0">
                <a:solidFill>
                  <a:srgbClr val="7030A0"/>
                </a:solidFill>
              </a:rPr>
              <a:t>corrispondere una somma di denaro, proporzionale alla durata della convivenza</a:t>
            </a:r>
            <a:r>
              <a:rPr lang="it-IT" dirty="0"/>
              <a:t>, a favore del convivente con minor reddito</a:t>
            </a:r>
          </a:p>
          <a:p>
            <a:pPr marL="571500" indent="-571500">
              <a:buFont typeface="+mj-lt"/>
              <a:buAutoNum type="romanLcPeriod"/>
            </a:pPr>
            <a:r>
              <a:rPr lang="it-IT" dirty="0"/>
              <a:t>obbligo di </a:t>
            </a:r>
            <a:r>
              <a:rPr lang="it-IT" dirty="0">
                <a:solidFill>
                  <a:srgbClr val="FF0000"/>
                </a:solidFill>
              </a:rPr>
              <a:t>concedere in godimento all’altro convivente un proprio immobile</a:t>
            </a:r>
            <a:r>
              <a:rPr lang="it-IT" dirty="0"/>
              <a:t>, per un periodo successivo alla rottura della convivenza</a:t>
            </a:r>
          </a:p>
          <a:p>
            <a:pPr marL="571500" indent="-571500">
              <a:buFont typeface="+mj-lt"/>
              <a:buAutoNum type="romanLcPeriod"/>
            </a:pPr>
            <a:r>
              <a:rPr lang="it-IT" dirty="0">
                <a:solidFill>
                  <a:srgbClr val="FFC000"/>
                </a:solidFill>
              </a:rPr>
              <a:t>criteri per la futura divisione </a:t>
            </a:r>
            <a:r>
              <a:rPr lang="it-IT" dirty="0"/>
              <a:t>dei beni mobili e immobili, di comproprietà dei conviventi, alla cessazione della convivenza </a:t>
            </a:r>
          </a:p>
          <a:p>
            <a:r>
              <a:rPr lang="it-IT" dirty="0"/>
              <a:t>la clausola non deve essere costruita come </a:t>
            </a:r>
            <a:r>
              <a:rPr lang="it-IT" dirty="0">
                <a:solidFill>
                  <a:srgbClr val="7030A0"/>
                </a:solidFill>
              </a:rPr>
              <a:t>clausola penale </a:t>
            </a:r>
            <a:r>
              <a:rPr lang="it-IT" dirty="0"/>
              <a:t>che imponga una prestazione patrimoniale in danno del convivente che intende cessare la convivenza in maniera da </a:t>
            </a:r>
            <a:r>
              <a:rPr lang="it-IT" dirty="0">
                <a:solidFill>
                  <a:srgbClr val="7030A0"/>
                </a:solidFill>
              </a:rPr>
              <a:t>coartare la sua libertà personale</a:t>
            </a:r>
          </a:p>
          <a:p>
            <a:endParaRPr lang="it-IT" dirty="0"/>
          </a:p>
        </p:txBody>
      </p:sp>
    </p:spTree>
    <p:extLst>
      <p:ext uri="{BB962C8B-B14F-4D97-AF65-F5344CB8AC3E}">
        <p14:creationId xmlns:p14="http://schemas.microsoft.com/office/powerpoint/2010/main" val="316792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D43756-6808-4D47-9FE5-FEBC4F749582}"/>
              </a:ext>
            </a:extLst>
          </p:cNvPr>
          <p:cNvSpPr>
            <a:spLocks noGrp="1"/>
          </p:cNvSpPr>
          <p:nvPr>
            <p:ph type="title"/>
          </p:nvPr>
        </p:nvSpPr>
        <p:spPr/>
        <p:txBody>
          <a:bodyPr/>
          <a:lstStyle/>
          <a:p>
            <a:r>
              <a:rPr lang="it-IT" dirty="0"/>
              <a:t>Il contenuto atipico del contratto di convivenza (segue)</a:t>
            </a:r>
          </a:p>
        </p:txBody>
      </p:sp>
      <p:sp>
        <p:nvSpPr>
          <p:cNvPr id="3" name="Segnaposto contenuto 2">
            <a:extLst>
              <a:ext uri="{FF2B5EF4-FFF2-40B4-BE49-F238E27FC236}">
                <a16:creationId xmlns:a16="http://schemas.microsoft.com/office/drawing/2014/main" id="{10080897-E875-420B-A075-E6C745A271B6}"/>
              </a:ext>
            </a:extLst>
          </p:cNvPr>
          <p:cNvSpPr>
            <a:spLocks noGrp="1"/>
          </p:cNvSpPr>
          <p:nvPr>
            <p:ph idx="1"/>
          </p:nvPr>
        </p:nvSpPr>
        <p:spPr/>
        <p:txBody>
          <a:bodyPr>
            <a:normAutofit/>
          </a:bodyPr>
          <a:lstStyle/>
          <a:p>
            <a:r>
              <a:rPr lang="it-IT" dirty="0">
                <a:solidFill>
                  <a:srgbClr val="0070C0"/>
                </a:solidFill>
              </a:rPr>
              <a:t>accordo sul tenore di vita</a:t>
            </a:r>
          </a:p>
          <a:p>
            <a:pPr marL="0" indent="0">
              <a:buNone/>
            </a:pPr>
            <a:r>
              <a:rPr lang="it-IT" dirty="0"/>
              <a:t>viene riconosciuto al convivente più debole economicamente di </a:t>
            </a:r>
            <a:r>
              <a:rPr lang="it-IT" dirty="0">
                <a:solidFill>
                  <a:srgbClr val="FF0000"/>
                </a:solidFill>
              </a:rPr>
              <a:t>beneficiare, per la durata della convivenza, dello stesso tenore di vita, superiore del </a:t>
            </a:r>
            <a:r>
              <a:rPr lang="it-IT" i="1" dirty="0">
                <a:solidFill>
                  <a:srgbClr val="FF0000"/>
                </a:solidFill>
              </a:rPr>
              <a:t>partner</a:t>
            </a:r>
            <a:r>
              <a:rPr lang="it-IT" dirty="0"/>
              <a:t>, ad esempio tramite contribuzioni economiche, la messa a disposizione di abitazioni o automobili, il regalo di vacanze</a:t>
            </a:r>
          </a:p>
          <a:p>
            <a:pPr marL="0" indent="0">
              <a:buNone/>
            </a:pPr>
            <a:r>
              <a:rPr lang="it-IT" dirty="0"/>
              <a:t>L’accordo dovrebbe prevedere che </a:t>
            </a:r>
            <a:r>
              <a:rPr lang="it-IT" dirty="0">
                <a:solidFill>
                  <a:srgbClr val="00B050"/>
                </a:solidFill>
              </a:rPr>
              <a:t>l’impegno economico cessi nel caso di interruzione della convivenza</a:t>
            </a:r>
          </a:p>
          <a:p>
            <a:pPr marL="0" indent="0">
              <a:buNone/>
            </a:pPr>
            <a:r>
              <a:rPr lang="it-IT" dirty="0">
                <a:solidFill>
                  <a:schemeClr val="accent2"/>
                </a:solidFill>
              </a:rPr>
              <a:t>Funzione: </a:t>
            </a:r>
            <a:r>
              <a:rPr lang="it-IT" dirty="0"/>
              <a:t>evitare, alla cessazione della convivenza, una situazione di incertezza o conflittualità, causata da pretese economiche del convivente più debole economicamente</a:t>
            </a:r>
          </a:p>
        </p:txBody>
      </p:sp>
    </p:spTree>
    <p:extLst>
      <p:ext uri="{BB962C8B-B14F-4D97-AF65-F5344CB8AC3E}">
        <p14:creationId xmlns:p14="http://schemas.microsoft.com/office/powerpoint/2010/main" val="1399306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D89D04-3B53-4A1B-8833-78B100D09972}"/>
              </a:ext>
            </a:extLst>
          </p:cNvPr>
          <p:cNvSpPr>
            <a:spLocks noGrp="1"/>
          </p:cNvSpPr>
          <p:nvPr>
            <p:ph type="title"/>
          </p:nvPr>
        </p:nvSpPr>
        <p:spPr/>
        <p:txBody>
          <a:bodyPr>
            <a:normAutofit fontScale="90000"/>
          </a:bodyPr>
          <a:lstStyle/>
          <a:p>
            <a:r>
              <a:rPr lang="it-IT" dirty="0"/>
              <a:t>Il contenuto atipico del contratto di convivenza (segue): </a:t>
            </a:r>
            <a:r>
              <a:rPr lang="it-IT" dirty="0">
                <a:solidFill>
                  <a:srgbClr val="0070C0"/>
                </a:solidFill>
              </a:rPr>
              <a:t>accordi sull’indirizzo della convivenza</a:t>
            </a:r>
            <a:br>
              <a:rPr lang="it-IT" dirty="0">
                <a:solidFill>
                  <a:srgbClr val="0070C0"/>
                </a:solidFill>
              </a:rPr>
            </a:br>
            <a:endParaRPr lang="it-IT" dirty="0"/>
          </a:p>
        </p:txBody>
      </p:sp>
      <p:sp>
        <p:nvSpPr>
          <p:cNvPr id="3" name="Segnaposto contenuto 2">
            <a:extLst>
              <a:ext uri="{FF2B5EF4-FFF2-40B4-BE49-F238E27FC236}">
                <a16:creationId xmlns:a16="http://schemas.microsoft.com/office/drawing/2014/main" id="{C08619E6-D7B3-4448-B6D8-599B9F581665}"/>
              </a:ext>
            </a:extLst>
          </p:cNvPr>
          <p:cNvSpPr>
            <a:spLocks noGrp="1"/>
          </p:cNvSpPr>
          <p:nvPr>
            <p:ph idx="1"/>
          </p:nvPr>
        </p:nvSpPr>
        <p:spPr>
          <a:xfrm>
            <a:off x="838200" y="1690689"/>
            <a:ext cx="10515600" cy="4486274"/>
          </a:xfrm>
        </p:spPr>
        <p:txBody>
          <a:bodyPr>
            <a:normAutofit lnSpcReduction="10000"/>
          </a:bodyPr>
          <a:lstStyle/>
          <a:p>
            <a:pPr marL="0" indent="0">
              <a:buNone/>
            </a:pPr>
            <a:r>
              <a:rPr lang="it-IT" dirty="0"/>
              <a:t>«</a:t>
            </a:r>
            <a:r>
              <a:rPr lang="it-IT" i="1" dirty="0"/>
              <a:t>I coniugi concordano tra loro l’indirizzo della vita familiare e fissano la residenza della famiglia secondo le esigenze di entrambi e quelle preminenti della famiglia stessa.</a:t>
            </a:r>
          </a:p>
          <a:p>
            <a:pPr marL="0" indent="0">
              <a:buNone/>
            </a:pPr>
            <a:r>
              <a:rPr lang="it-IT" i="1" dirty="0"/>
              <a:t>A ciascuno dei coniugi spetta di attuare l’indirizzo concordato</a:t>
            </a:r>
            <a:r>
              <a:rPr lang="it-IT" dirty="0"/>
              <a:t>» (art. 144 c.c.).</a:t>
            </a:r>
          </a:p>
          <a:p>
            <a:pPr marL="0" indent="0">
              <a:buNone/>
            </a:pPr>
            <a:r>
              <a:rPr lang="it-IT" sz="2400" dirty="0"/>
              <a:t>Non si dubita che tali accordi possano riguardare </a:t>
            </a:r>
            <a:r>
              <a:rPr lang="it-IT" sz="2400" dirty="0">
                <a:solidFill>
                  <a:srgbClr val="0070C0"/>
                </a:solidFill>
              </a:rPr>
              <a:t>aspetti personali della vita familiare</a:t>
            </a:r>
            <a:r>
              <a:rPr lang="it-IT" sz="2400" dirty="0"/>
              <a:t>, come ad esempio l’accordo di dormire in stanze separate, di allontanarsi dall’abitazione familiare in alcuni giorni della settimana per coltivare un hobby personale, per assistere un parente o per lo svolgimento di attività di volontariato, anche con la destinazione di parte dei proventi dell’attività lavorativa ad opere di beneficenza.</a:t>
            </a:r>
          </a:p>
          <a:p>
            <a:pPr marL="0" indent="0">
              <a:buNone/>
            </a:pPr>
            <a:r>
              <a:rPr lang="it-IT" sz="2400" dirty="0">
                <a:solidFill>
                  <a:srgbClr val="FF0000"/>
                </a:solidFill>
              </a:rPr>
              <a:t>Sono ammissibili accordi di natura personale nel contratto di convivenza?</a:t>
            </a:r>
          </a:p>
          <a:p>
            <a:pPr marL="0" indent="0">
              <a:buNone/>
            </a:pPr>
            <a:endParaRPr lang="it-IT" dirty="0"/>
          </a:p>
        </p:txBody>
      </p:sp>
    </p:spTree>
    <p:extLst>
      <p:ext uri="{BB962C8B-B14F-4D97-AF65-F5344CB8AC3E}">
        <p14:creationId xmlns:p14="http://schemas.microsoft.com/office/powerpoint/2010/main" val="3864539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7C97E6-C8CE-40B0-854C-B7C55288CAA5}"/>
              </a:ext>
            </a:extLst>
          </p:cNvPr>
          <p:cNvSpPr>
            <a:spLocks noGrp="1"/>
          </p:cNvSpPr>
          <p:nvPr>
            <p:ph type="title"/>
          </p:nvPr>
        </p:nvSpPr>
        <p:spPr/>
        <p:txBody>
          <a:bodyPr/>
          <a:lstStyle/>
          <a:p>
            <a:r>
              <a:rPr lang="it-IT" dirty="0">
                <a:solidFill>
                  <a:srgbClr val="0070C0"/>
                </a:solidFill>
              </a:rPr>
              <a:t>accordi sull’indirizzo della convivenza (segue)</a:t>
            </a:r>
            <a:endParaRPr lang="it-IT" dirty="0"/>
          </a:p>
        </p:txBody>
      </p:sp>
      <p:sp>
        <p:nvSpPr>
          <p:cNvPr id="3" name="Segnaposto contenuto 2">
            <a:extLst>
              <a:ext uri="{FF2B5EF4-FFF2-40B4-BE49-F238E27FC236}">
                <a16:creationId xmlns:a16="http://schemas.microsoft.com/office/drawing/2014/main" id="{8BB7340B-6DEE-467A-A891-84FA95FC3260}"/>
              </a:ext>
            </a:extLst>
          </p:cNvPr>
          <p:cNvSpPr>
            <a:spLocks noGrp="1"/>
          </p:cNvSpPr>
          <p:nvPr>
            <p:ph idx="1"/>
          </p:nvPr>
        </p:nvSpPr>
        <p:spPr/>
        <p:txBody>
          <a:bodyPr>
            <a:normAutofit fontScale="92500" lnSpcReduction="20000"/>
          </a:bodyPr>
          <a:lstStyle/>
          <a:p>
            <a:r>
              <a:rPr lang="it-IT" dirty="0"/>
              <a:t>Secondo la tesi prevalente il contratto di convivenza può disciplinare solamente rapporti patrimoniali</a:t>
            </a:r>
          </a:p>
          <a:p>
            <a:r>
              <a:rPr lang="it-IT" dirty="0"/>
              <a:t>Una tesi più possibilista valorizza la natura del contratto di convivenza quale </a:t>
            </a:r>
            <a:r>
              <a:rPr lang="it-IT" dirty="0">
                <a:solidFill>
                  <a:srgbClr val="00B050"/>
                </a:solidFill>
              </a:rPr>
              <a:t>patto familiare di natura programmatica</a:t>
            </a:r>
          </a:p>
          <a:p>
            <a:pPr marL="0" indent="0">
              <a:buNone/>
            </a:pPr>
            <a:r>
              <a:rPr lang="it-IT" i="1" dirty="0"/>
              <a:t>accordo tra due conviventi di diversa nazionalità che preveda la promessa di accompagnare il </a:t>
            </a:r>
            <a:r>
              <a:rPr lang="it-IT" dirty="0"/>
              <a:t>partner</a:t>
            </a:r>
            <a:r>
              <a:rPr lang="it-IT" i="1" dirty="0"/>
              <a:t> una volta l’anno nel suo Paese natale con l’assunzione del promissario del pagamento delle spese di viaggio e di soggiorno</a:t>
            </a:r>
          </a:p>
          <a:p>
            <a:pPr marL="0" indent="0">
              <a:buNone/>
            </a:pPr>
            <a:r>
              <a:rPr lang="it-IT" i="1" dirty="0"/>
              <a:t>un convivente, che per ragioni di carriera potrebbe essere trasferito in un’altra città, promette all’altro, anche in relazione ai maggiori disagi e alle spese che potrebbero derivarne, di incrementare il proprio contributo economico, a condizione che il beneficiario lo segua nella nuova destinazione</a:t>
            </a:r>
          </a:p>
          <a:p>
            <a:pPr marL="0" indent="0">
              <a:buNone/>
            </a:pPr>
            <a:r>
              <a:rPr lang="it-IT" dirty="0">
                <a:solidFill>
                  <a:srgbClr val="FF0000"/>
                </a:solidFill>
              </a:rPr>
              <a:t>Limite: tali accordi non possono limitare la libertà personale del convivente</a:t>
            </a:r>
          </a:p>
        </p:txBody>
      </p:sp>
    </p:spTree>
    <p:extLst>
      <p:ext uri="{BB962C8B-B14F-4D97-AF65-F5344CB8AC3E}">
        <p14:creationId xmlns:p14="http://schemas.microsoft.com/office/powerpoint/2010/main" val="1926414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64CBFC-748D-4AE9-AC32-0BC973CE96A0}"/>
              </a:ext>
            </a:extLst>
          </p:cNvPr>
          <p:cNvSpPr>
            <a:spLocks noGrp="1"/>
          </p:cNvSpPr>
          <p:nvPr>
            <p:ph type="title"/>
          </p:nvPr>
        </p:nvSpPr>
        <p:spPr/>
        <p:txBody>
          <a:bodyPr/>
          <a:lstStyle/>
          <a:p>
            <a:r>
              <a:rPr lang="it-IT" dirty="0"/>
              <a:t>Negozi estranei al contenuto tipico del contratto di convivenza</a:t>
            </a:r>
          </a:p>
        </p:txBody>
      </p:sp>
      <p:sp>
        <p:nvSpPr>
          <p:cNvPr id="3" name="Segnaposto contenuto 2">
            <a:extLst>
              <a:ext uri="{FF2B5EF4-FFF2-40B4-BE49-F238E27FC236}">
                <a16:creationId xmlns:a16="http://schemas.microsoft.com/office/drawing/2014/main" id="{AE542182-A992-4058-B76D-3510C38F0D16}"/>
              </a:ext>
            </a:extLst>
          </p:cNvPr>
          <p:cNvSpPr>
            <a:spLocks noGrp="1"/>
          </p:cNvSpPr>
          <p:nvPr>
            <p:ph idx="1"/>
          </p:nvPr>
        </p:nvSpPr>
        <p:spPr/>
        <p:txBody>
          <a:bodyPr>
            <a:normAutofit fontScale="92500" lnSpcReduction="10000"/>
          </a:bodyPr>
          <a:lstStyle/>
          <a:p>
            <a:pPr marL="0" indent="0">
              <a:buNone/>
            </a:pPr>
            <a:r>
              <a:rPr lang="it-IT" dirty="0"/>
              <a:t>Il comma 60 della legge n. 76/2016 prevede espressamente </a:t>
            </a:r>
            <a:r>
              <a:rPr lang="it-IT" dirty="0">
                <a:solidFill>
                  <a:srgbClr val="0070C0"/>
                </a:solidFill>
              </a:rPr>
              <a:t>la possibilità di trasferimento di diritti reali immobiliari discendenti dal contratto di convivenza, per i quali resta ferma la competenza del notaio</a:t>
            </a:r>
          </a:p>
          <a:p>
            <a:r>
              <a:rPr lang="it-IT" dirty="0"/>
              <a:t>destinare uno o più beni immobili o beni mobili iscritti in pubblici registri a soddisfare le esigenze della convivenza con la trascrizione di un vincolo di destinazione </a:t>
            </a:r>
            <a:r>
              <a:rPr lang="it-IT" i="1" dirty="0"/>
              <a:t>ex </a:t>
            </a:r>
            <a:r>
              <a:rPr lang="it-IT" dirty="0"/>
              <a:t>art. 2465-</a:t>
            </a:r>
            <a:r>
              <a:rPr lang="it-IT" i="1" dirty="0"/>
              <a:t>ter</a:t>
            </a:r>
            <a:r>
              <a:rPr lang="it-IT" dirty="0"/>
              <a:t> c.c. </a:t>
            </a:r>
          </a:p>
          <a:p>
            <a:r>
              <a:rPr lang="it-IT" dirty="0"/>
              <a:t>costituire un </a:t>
            </a:r>
            <a:r>
              <a:rPr lang="it-IT" i="1" dirty="0"/>
              <a:t>trust</a:t>
            </a:r>
            <a:r>
              <a:rPr lang="it-IT" dirty="0"/>
              <a:t> interno, con la scelta di una legge di uno Stato estero che disciplini il </a:t>
            </a:r>
            <a:r>
              <a:rPr lang="it-IT" i="1" dirty="0"/>
              <a:t>trust</a:t>
            </a:r>
            <a:r>
              <a:rPr lang="it-IT" dirty="0"/>
              <a:t>, segregando un certo patrimonio alle esigenze della convivenza</a:t>
            </a:r>
          </a:p>
          <a:p>
            <a:r>
              <a:rPr lang="it-IT" dirty="0"/>
              <a:t>costituire una rendita vitalizia o un contratto di mantenimento a favore del convivente che si trova in una situazione economica più precaria</a:t>
            </a:r>
          </a:p>
        </p:txBody>
      </p:sp>
    </p:spTree>
    <p:extLst>
      <p:ext uri="{BB962C8B-B14F-4D97-AF65-F5344CB8AC3E}">
        <p14:creationId xmlns:p14="http://schemas.microsoft.com/office/powerpoint/2010/main" val="2734235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760C5C-E6E9-4204-B54E-6A6E61AB4889}"/>
              </a:ext>
            </a:extLst>
          </p:cNvPr>
          <p:cNvSpPr>
            <a:spLocks noGrp="1"/>
          </p:cNvSpPr>
          <p:nvPr>
            <p:ph type="title"/>
          </p:nvPr>
        </p:nvSpPr>
        <p:spPr/>
        <p:txBody>
          <a:bodyPr/>
          <a:lstStyle/>
          <a:p>
            <a:r>
              <a:rPr lang="it-IT" dirty="0"/>
              <a:t>I controlli del notaio sul contratto di convivenza</a:t>
            </a:r>
          </a:p>
        </p:txBody>
      </p:sp>
      <p:sp>
        <p:nvSpPr>
          <p:cNvPr id="3" name="Segnaposto contenuto 2">
            <a:extLst>
              <a:ext uri="{FF2B5EF4-FFF2-40B4-BE49-F238E27FC236}">
                <a16:creationId xmlns:a16="http://schemas.microsoft.com/office/drawing/2014/main" id="{853DF8BA-C249-42A2-B66D-5EB00DE7B664}"/>
              </a:ext>
            </a:extLst>
          </p:cNvPr>
          <p:cNvSpPr>
            <a:spLocks noGrp="1"/>
          </p:cNvSpPr>
          <p:nvPr>
            <p:ph idx="1"/>
          </p:nvPr>
        </p:nvSpPr>
        <p:spPr/>
        <p:txBody>
          <a:bodyPr>
            <a:normAutofit fontScale="92500" lnSpcReduction="20000"/>
          </a:bodyPr>
          <a:lstStyle/>
          <a:p>
            <a:r>
              <a:rPr lang="it-IT" dirty="0"/>
              <a:t>i) i contraenti siano maggiorenni, ii) non siano vincolati da rapporti di parentela, affinità, adozione, matrimonio o da un’unione civile; iii) non sia in corso un procedimento di interdizione; iv) non via stato né sia in corso alcun procedimento penale per il delitto di cui all’art. 88 c.c. (omicidio tentato o consumato nei confronti del coniuge dell’altra parte); v) sussista il legame stabile affettivo di coppia e di reciproca assistenza morale e materiale</a:t>
            </a:r>
          </a:p>
          <a:p>
            <a:r>
              <a:rPr lang="it-IT" dirty="0">
                <a:solidFill>
                  <a:srgbClr val="0070C0"/>
                </a:solidFill>
              </a:rPr>
              <a:t>valutazione degli accordi patrimoniali sulla contribuzione alla vita in comune</a:t>
            </a:r>
            <a:r>
              <a:rPr lang="it-IT" dirty="0"/>
              <a:t> </a:t>
            </a:r>
            <a:r>
              <a:rPr lang="it-IT" dirty="0">
                <a:solidFill>
                  <a:srgbClr val="0070C0"/>
                </a:solidFill>
              </a:rPr>
              <a:t>pattuiti dai conviventi</a:t>
            </a:r>
            <a:r>
              <a:rPr lang="it-IT" dirty="0"/>
              <a:t>, </a:t>
            </a:r>
            <a:r>
              <a:rPr lang="it-IT" dirty="0">
                <a:solidFill>
                  <a:srgbClr val="FF0000"/>
                </a:solidFill>
              </a:rPr>
              <a:t>proporzionalità e adeguatezza </a:t>
            </a:r>
            <a:r>
              <a:rPr lang="it-IT" dirty="0"/>
              <a:t>degli accordi patrimoniali sono considerate dalla giurisprudenza elemento essenziale della giustificazione causale degli spostamenti patrimoniali nell’ambito della convivenza, distinzione da eventuali liberalità ulteriori</a:t>
            </a:r>
          </a:p>
          <a:p>
            <a:r>
              <a:rPr lang="it-IT" dirty="0">
                <a:solidFill>
                  <a:srgbClr val="0070C0"/>
                </a:solidFill>
              </a:rPr>
              <a:t>ammissibilità di eventuali accordi programmatici </a:t>
            </a:r>
            <a:r>
              <a:rPr lang="it-IT" dirty="0">
                <a:solidFill>
                  <a:srgbClr val="FF0000"/>
                </a:solidFill>
              </a:rPr>
              <a:t>non propriamente (o non solamente) patrimoniali</a:t>
            </a:r>
            <a:r>
              <a:rPr lang="it-IT" dirty="0"/>
              <a:t>, limitazione della libertà personale del contraente</a:t>
            </a:r>
          </a:p>
          <a:p>
            <a:endParaRPr lang="it-IT" dirty="0"/>
          </a:p>
        </p:txBody>
      </p:sp>
    </p:spTree>
    <p:extLst>
      <p:ext uri="{BB962C8B-B14F-4D97-AF65-F5344CB8AC3E}">
        <p14:creationId xmlns:p14="http://schemas.microsoft.com/office/powerpoint/2010/main" val="260305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7EF8D-A79D-47DD-86A6-0D56A648CC1A}"/>
              </a:ext>
            </a:extLst>
          </p:cNvPr>
          <p:cNvSpPr>
            <a:spLocks noGrp="1"/>
          </p:cNvSpPr>
          <p:nvPr>
            <p:ph type="title"/>
          </p:nvPr>
        </p:nvSpPr>
        <p:spPr/>
        <p:txBody>
          <a:bodyPr/>
          <a:lstStyle/>
          <a:p>
            <a:pPr algn="ctr"/>
            <a:r>
              <a:rPr lang="it-IT" dirty="0"/>
              <a:t>L’evoluzione della qualificazione delle contribuzioni effettuate tra conviventi</a:t>
            </a:r>
          </a:p>
        </p:txBody>
      </p:sp>
      <p:sp>
        <p:nvSpPr>
          <p:cNvPr id="3" name="Segnaposto contenuto 2">
            <a:extLst>
              <a:ext uri="{FF2B5EF4-FFF2-40B4-BE49-F238E27FC236}">
                <a16:creationId xmlns:a16="http://schemas.microsoft.com/office/drawing/2014/main" id="{93A86EDD-FA4A-4668-8156-5799E79BB63C}"/>
              </a:ext>
            </a:extLst>
          </p:cNvPr>
          <p:cNvSpPr>
            <a:spLocks noGrp="1"/>
          </p:cNvSpPr>
          <p:nvPr>
            <p:ph idx="1"/>
          </p:nvPr>
        </p:nvSpPr>
        <p:spPr/>
        <p:txBody>
          <a:bodyPr/>
          <a:lstStyle/>
          <a:p>
            <a:r>
              <a:rPr lang="it-IT" dirty="0"/>
              <a:t>È cambiata nel tempo anche la valutazione giuridica delle contribuzioni effettuate da un convivente a favore dell’altro, un tempo qualificate come </a:t>
            </a:r>
            <a:r>
              <a:rPr lang="it-IT" dirty="0">
                <a:solidFill>
                  <a:srgbClr val="FF0000"/>
                </a:solidFill>
              </a:rPr>
              <a:t>donazioni rimuneratorie</a:t>
            </a:r>
            <a:r>
              <a:rPr lang="it-IT" dirty="0"/>
              <a:t>, successivamente considerate come </a:t>
            </a:r>
            <a:r>
              <a:rPr lang="it-IT" dirty="0">
                <a:solidFill>
                  <a:srgbClr val="0070C0"/>
                </a:solidFill>
              </a:rPr>
              <a:t>adempimento di un’obbligazione naturale, in esecuzione di doveri morali e sociali</a:t>
            </a:r>
            <a:r>
              <a:rPr lang="it-IT" dirty="0"/>
              <a:t>, fino ad arrivare ad avvicinarle alle </a:t>
            </a:r>
            <a:r>
              <a:rPr lang="it-IT" dirty="0">
                <a:solidFill>
                  <a:srgbClr val="7030A0"/>
                </a:solidFill>
              </a:rPr>
              <a:t>contribuzioni a cui sono tenuti i coniugi per far fronte ai bisogni della famiglia </a:t>
            </a:r>
            <a:r>
              <a:rPr lang="it-IT" dirty="0"/>
              <a:t>(Cfr. </a:t>
            </a:r>
            <a:r>
              <a:rPr lang="it-IT" dirty="0" err="1"/>
              <a:t>Trib</a:t>
            </a:r>
            <a:r>
              <a:rPr lang="it-IT" dirty="0"/>
              <a:t>. Savona 24 giugno 2008, n. 549) </a:t>
            </a:r>
            <a:endParaRPr lang="it-IT" dirty="0">
              <a:solidFill>
                <a:srgbClr val="7030A0"/>
              </a:solidFill>
            </a:endParaRPr>
          </a:p>
        </p:txBody>
      </p:sp>
    </p:spTree>
    <p:extLst>
      <p:ext uri="{BB962C8B-B14F-4D97-AF65-F5344CB8AC3E}">
        <p14:creationId xmlns:p14="http://schemas.microsoft.com/office/powerpoint/2010/main" val="317669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74456B-A55F-49AB-8EC9-43AD08CEC9BF}"/>
              </a:ext>
            </a:extLst>
          </p:cNvPr>
          <p:cNvSpPr>
            <a:spLocks noGrp="1"/>
          </p:cNvSpPr>
          <p:nvPr>
            <p:ph type="title"/>
          </p:nvPr>
        </p:nvSpPr>
        <p:spPr/>
        <p:txBody>
          <a:bodyPr/>
          <a:lstStyle/>
          <a:p>
            <a:pPr algn="ctr"/>
            <a:r>
              <a:rPr lang="it-IT" dirty="0"/>
              <a:t>Confronto con i PACS francesi</a:t>
            </a:r>
          </a:p>
        </p:txBody>
      </p:sp>
      <p:sp>
        <p:nvSpPr>
          <p:cNvPr id="3" name="Segnaposto contenuto 2">
            <a:extLst>
              <a:ext uri="{FF2B5EF4-FFF2-40B4-BE49-F238E27FC236}">
                <a16:creationId xmlns:a16="http://schemas.microsoft.com/office/drawing/2014/main" id="{4F4D514D-D1B4-44CD-9D0D-9B85BA884563}"/>
              </a:ext>
            </a:extLst>
          </p:cNvPr>
          <p:cNvSpPr>
            <a:spLocks noGrp="1"/>
          </p:cNvSpPr>
          <p:nvPr>
            <p:ph idx="1"/>
          </p:nvPr>
        </p:nvSpPr>
        <p:spPr/>
        <p:txBody>
          <a:bodyPr>
            <a:normAutofit fontScale="70000" lnSpcReduction="20000"/>
          </a:bodyPr>
          <a:lstStyle/>
          <a:p>
            <a:r>
              <a:rPr lang="it-IT" dirty="0"/>
              <a:t>Un patto civile di solidarietà è un contratto stipulato da due persone fisiche maggiorenni, </a:t>
            </a:r>
            <a:r>
              <a:rPr lang="it-IT" dirty="0">
                <a:solidFill>
                  <a:srgbClr val="FF0000"/>
                </a:solidFill>
              </a:rPr>
              <a:t>di sesso diverso o dello stesso sesso,</a:t>
            </a:r>
            <a:r>
              <a:rPr lang="it-IT" dirty="0"/>
              <a:t> </a:t>
            </a:r>
            <a:r>
              <a:rPr lang="it-IT" dirty="0">
                <a:solidFill>
                  <a:srgbClr val="0070C0"/>
                </a:solidFill>
              </a:rPr>
              <a:t>per organizzare la loro vita in comune</a:t>
            </a:r>
          </a:p>
          <a:p>
            <a:r>
              <a:rPr lang="it-IT" dirty="0"/>
              <a:t>È stato introdotto </a:t>
            </a:r>
            <a:r>
              <a:rPr lang="it-IT" dirty="0">
                <a:solidFill>
                  <a:srgbClr val="00B050"/>
                </a:solidFill>
              </a:rPr>
              <a:t>nel codice civile </a:t>
            </a:r>
            <a:r>
              <a:rPr lang="it-IT" dirty="0"/>
              <a:t>(artt. 515-1 a 515-7)</a:t>
            </a:r>
          </a:p>
          <a:p>
            <a:r>
              <a:rPr lang="it-IT" dirty="0"/>
              <a:t>È stipulato </a:t>
            </a:r>
            <a:r>
              <a:rPr lang="it-IT" dirty="0">
                <a:solidFill>
                  <a:srgbClr val="7030A0"/>
                </a:solidFill>
              </a:rPr>
              <a:t>in forma solenne </a:t>
            </a:r>
            <a:r>
              <a:rPr lang="it-IT" dirty="0"/>
              <a:t>con dichiarazione congiunta al cancelliere del tribunale sotto la cui giurisdizione è fissata la residenza comune con esibizione della convenzione stipulata tra loro</a:t>
            </a:r>
          </a:p>
          <a:p>
            <a:r>
              <a:rPr lang="it-IT" dirty="0"/>
              <a:t>La dichiarazione è </a:t>
            </a:r>
            <a:r>
              <a:rPr lang="it-IT" dirty="0">
                <a:solidFill>
                  <a:srgbClr val="00B050"/>
                </a:solidFill>
              </a:rPr>
              <a:t>iscritta su un registro presso il tribunale di residenza e di nascita di ciascun </a:t>
            </a:r>
            <a:r>
              <a:rPr lang="it-IT" i="1" dirty="0">
                <a:solidFill>
                  <a:srgbClr val="00B050"/>
                </a:solidFill>
              </a:rPr>
              <a:t>partner</a:t>
            </a:r>
          </a:p>
          <a:p>
            <a:r>
              <a:rPr lang="it-IT" dirty="0"/>
              <a:t>L’iscrizione sul registro conferisce data certa e opponibilità ai terzi</a:t>
            </a:r>
          </a:p>
          <a:p>
            <a:r>
              <a:rPr lang="it-IT" dirty="0"/>
              <a:t>I </a:t>
            </a:r>
            <a:r>
              <a:rPr lang="it-IT" i="1" dirty="0"/>
              <a:t>partners </a:t>
            </a:r>
            <a:r>
              <a:rPr lang="it-IT" dirty="0"/>
              <a:t>si prestano </a:t>
            </a:r>
            <a:r>
              <a:rPr lang="it-IT" dirty="0">
                <a:solidFill>
                  <a:srgbClr val="FFC000"/>
                </a:solidFill>
              </a:rPr>
              <a:t>aiuto reciproco </a:t>
            </a:r>
            <a:r>
              <a:rPr lang="it-IT" dirty="0">
                <a:solidFill>
                  <a:srgbClr val="7030A0"/>
                </a:solidFill>
              </a:rPr>
              <a:t>anche di carattere materiale</a:t>
            </a:r>
            <a:r>
              <a:rPr lang="it-IT" dirty="0"/>
              <a:t>. «</a:t>
            </a:r>
            <a:r>
              <a:rPr lang="it-IT" i="1" dirty="0"/>
              <a:t>Le modalità di questo aiuto sono fissate nel patto</a:t>
            </a:r>
            <a:r>
              <a:rPr lang="it-IT" dirty="0"/>
              <a:t>»</a:t>
            </a:r>
          </a:p>
          <a:p>
            <a:r>
              <a:rPr lang="it-IT" dirty="0"/>
              <a:t>I </a:t>
            </a:r>
            <a:r>
              <a:rPr lang="it-IT" i="1" dirty="0"/>
              <a:t>partners </a:t>
            </a:r>
            <a:r>
              <a:rPr lang="it-IT" dirty="0"/>
              <a:t>rispondono in solido per i debiti contratti anche separatamente per i bisogni della vita quotidiana e per le spese relative all’alloggio comune</a:t>
            </a:r>
          </a:p>
          <a:p>
            <a:r>
              <a:rPr lang="it-IT" dirty="0"/>
              <a:t>Possono scegliere il regime di comunione (</a:t>
            </a:r>
            <a:r>
              <a:rPr lang="it-IT" dirty="0" err="1"/>
              <a:t>indivisione</a:t>
            </a:r>
            <a:r>
              <a:rPr lang="it-IT" dirty="0"/>
              <a:t>) dei beni acquistati a titolo oneroso dopo la conclusione del patto. In mancanza di deroga, il regime di </a:t>
            </a:r>
            <a:r>
              <a:rPr lang="it-IT" dirty="0" err="1"/>
              <a:t>indivisione</a:t>
            </a:r>
            <a:r>
              <a:rPr lang="it-IT" dirty="0"/>
              <a:t> si presume</a:t>
            </a:r>
          </a:p>
          <a:p>
            <a:r>
              <a:rPr lang="it-IT" dirty="0"/>
              <a:t>Il patto civile di solidarietà è un regime </a:t>
            </a:r>
            <a:r>
              <a:rPr lang="it-IT" i="1" dirty="0"/>
              <a:t>in toto</a:t>
            </a:r>
            <a:r>
              <a:rPr lang="it-IT" dirty="0"/>
              <a:t> opzionale </a:t>
            </a:r>
          </a:p>
          <a:p>
            <a:endParaRPr lang="it-IT" dirty="0"/>
          </a:p>
          <a:p>
            <a:endParaRPr lang="it-IT" dirty="0"/>
          </a:p>
          <a:p>
            <a:endParaRPr lang="it-IT" dirty="0"/>
          </a:p>
        </p:txBody>
      </p:sp>
    </p:spTree>
    <p:extLst>
      <p:ext uri="{BB962C8B-B14F-4D97-AF65-F5344CB8AC3E}">
        <p14:creationId xmlns:p14="http://schemas.microsoft.com/office/powerpoint/2010/main" val="3780471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2B5D3037-BB6D-4598-905E-752D4B6F3F1D}"/>
              </a:ext>
            </a:extLst>
          </p:cNvPr>
          <p:cNvSpPr>
            <a:spLocks noGrp="1"/>
          </p:cNvSpPr>
          <p:nvPr>
            <p:ph idx="4294967295"/>
          </p:nvPr>
        </p:nvSpPr>
        <p:spPr>
          <a:xfrm>
            <a:off x="0" y="349624"/>
            <a:ext cx="10515600" cy="5827339"/>
          </a:xfrm>
        </p:spPr>
        <p:txBody>
          <a:bodyPr/>
          <a:lstStyle/>
          <a:p>
            <a:pPr marL="0" indent="0" algn="ctr">
              <a:buNone/>
            </a:pPr>
            <a:r>
              <a:rPr lang="it-IT" dirty="0">
                <a:solidFill>
                  <a:srgbClr val="00B050"/>
                </a:solidFill>
              </a:rPr>
              <a:t>Grazie per l’attenzione!</a:t>
            </a:r>
          </a:p>
          <a:p>
            <a:pPr marL="0" indent="0" algn="ctr">
              <a:buNone/>
            </a:pPr>
            <a:endParaRPr lang="it-IT" dirty="0"/>
          </a:p>
        </p:txBody>
      </p:sp>
      <p:pic>
        <p:nvPicPr>
          <p:cNvPr id="15" name="Immagine 14">
            <a:extLst>
              <a:ext uri="{FF2B5EF4-FFF2-40B4-BE49-F238E27FC236}">
                <a16:creationId xmlns:a16="http://schemas.microsoft.com/office/drawing/2014/main" id="{E6CC106E-E180-4B79-AF24-69CE8CEE0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29" y="1021978"/>
            <a:ext cx="10048000" cy="5652000"/>
          </a:xfrm>
          <a:prstGeom prst="rect">
            <a:avLst/>
          </a:prstGeom>
        </p:spPr>
      </p:pic>
    </p:spTree>
    <p:extLst>
      <p:ext uri="{BB962C8B-B14F-4D97-AF65-F5344CB8AC3E}">
        <p14:creationId xmlns:p14="http://schemas.microsoft.com/office/powerpoint/2010/main" val="186614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C25E33-A8A9-4675-8B4F-DCF0EF78B882}"/>
              </a:ext>
            </a:extLst>
          </p:cNvPr>
          <p:cNvSpPr>
            <a:spLocks noGrp="1"/>
          </p:cNvSpPr>
          <p:nvPr>
            <p:ph type="title"/>
          </p:nvPr>
        </p:nvSpPr>
        <p:spPr/>
        <p:txBody>
          <a:bodyPr/>
          <a:lstStyle/>
          <a:p>
            <a:pPr algn="ctr"/>
            <a:r>
              <a:rPr lang="it-IT" dirty="0"/>
              <a:t>La legge 20 maggio 2016, n. 76</a:t>
            </a:r>
          </a:p>
        </p:txBody>
      </p:sp>
      <p:sp>
        <p:nvSpPr>
          <p:cNvPr id="3" name="Segnaposto contenuto 2">
            <a:extLst>
              <a:ext uri="{FF2B5EF4-FFF2-40B4-BE49-F238E27FC236}">
                <a16:creationId xmlns:a16="http://schemas.microsoft.com/office/drawing/2014/main" id="{1DF24EC7-7C55-40C7-9C04-BCF1F27A88D2}"/>
              </a:ext>
            </a:extLst>
          </p:cNvPr>
          <p:cNvSpPr>
            <a:spLocks noGrp="1"/>
          </p:cNvSpPr>
          <p:nvPr>
            <p:ph idx="1"/>
          </p:nvPr>
        </p:nvSpPr>
        <p:spPr/>
        <p:txBody>
          <a:bodyPr/>
          <a:lstStyle/>
          <a:p>
            <a:pPr marL="0" indent="0">
              <a:buNone/>
            </a:pPr>
            <a:r>
              <a:rPr lang="it-IT" dirty="0"/>
              <a:t>Con la legge n. 76/2016 il legislatore ha recepito gli elementi costitutivi della famiglia “di fatto” consolidati in giurisprudenza, ha ampliato i diritti soggettivi riconosciuti dalla legge a favore dei conviventi “di fatto”, che assolvono alla funzione di soddisfare fondamentali esigenze di vita dei conviventi (esigenze abitative, di natura economica, di condivisione di momenti difficili della vita, di scelte riguardanti il fine vita), ed ha tipizzato il contratto di convivenza. </a:t>
            </a:r>
          </a:p>
        </p:txBody>
      </p:sp>
    </p:spTree>
    <p:extLst>
      <p:ext uri="{BB962C8B-B14F-4D97-AF65-F5344CB8AC3E}">
        <p14:creationId xmlns:p14="http://schemas.microsoft.com/office/powerpoint/2010/main" val="115999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D54B4-BCEB-49B2-97A4-CE030BEA74C8}"/>
              </a:ext>
            </a:extLst>
          </p:cNvPr>
          <p:cNvSpPr>
            <a:spLocks noGrp="1"/>
          </p:cNvSpPr>
          <p:nvPr>
            <p:ph type="title"/>
          </p:nvPr>
        </p:nvSpPr>
        <p:spPr/>
        <p:txBody>
          <a:bodyPr/>
          <a:lstStyle/>
          <a:p>
            <a:pPr algn="ctr"/>
            <a:r>
              <a:rPr lang="it-IT" dirty="0"/>
              <a:t>Convivenza di fatto o di diritto</a:t>
            </a:r>
          </a:p>
        </p:txBody>
      </p:sp>
      <p:sp>
        <p:nvSpPr>
          <p:cNvPr id="3" name="Segnaposto contenuto 2">
            <a:extLst>
              <a:ext uri="{FF2B5EF4-FFF2-40B4-BE49-F238E27FC236}">
                <a16:creationId xmlns:a16="http://schemas.microsoft.com/office/drawing/2014/main" id="{85B59557-B367-4144-9339-1D42D3ED00E8}"/>
              </a:ext>
            </a:extLst>
          </p:cNvPr>
          <p:cNvSpPr>
            <a:spLocks noGrp="1"/>
          </p:cNvSpPr>
          <p:nvPr>
            <p:ph idx="1"/>
          </p:nvPr>
        </p:nvSpPr>
        <p:spPr/>
        <p:txBody>
          <a:bodyPr>
            <a:normAutofit fontScale="92500" lnSpcReduction="20000"/>
          </a:bodyPr>
          <a:lstStyle/>
          <a:p>
            <a:r>
              <a:rPr lang="it-IT" dirty="0"/>
              <a:t>Con la legge n. 76/2016, la convivenza “di fatto” viene elevata dal legislatore a </a:t>
            </a:r>
            <a:r>
              <a:rPr lang="it-IT" b="1" dirty="0"/>
              <a:t>convivenza di diritto o registrata</a:t>
            </a:r>
            <a:r>
              <a:rPr lang="it-IT" i="1" dirty="0"/>
              <a:t>; </a:t>
            </a:r>
            <a:r>
              <a:rPr lang="it-IT" dirty="0"/>
              <a:t>il mantenimento della definizione “di fatto” si giustifica per il valore simbolico che il termine ha acquisito nella coscienza collettiva e per la mancanza di una formalizzazione iniziale del rapporto di convivenza che nasce, immancabilmente, </a:t>
            </a:r>
            <a:r>
              <a:rPr lang="it-IT" b="1" dirty="0"/>
              <a:t>di fatto</a:t>
            </a:r>
          </a:p>
          <a:p>
            <a:r>
              <a:rPr lang="it-IT" dirty="0"/>
              <a:t>I diritti riconosciuti ai conviventi dalla nuova legge dovrebbero trovare </a:t>
            </a:r>
            <a:r>
              <a:rPr lang="it-IT" b="1" dirty="0"/>
              <a:t>direttamente</a:t>
            </a:r>
            <a:r>
              <a:rPr lang="it-IT" dirty="0"/>
              <a:t> applicazione anche alle convivenze di fatto non registrate, che abbiano i requisiti stabiliti dalla legge n. 76/2016</a:t>
            </a:r>
          </a:p>
          <a:p>
            <a:pPr marL="0" indent="0">
              <a:buNone/>
            </a:pPr>
            <a:r>
              <a:rPr lang="it-IT" sz="2200" dirty="0"/>
              <a:t>Il legislatore italiano, a differenza di quello francese, non ha previsto per i conviventi un regime </a:t>
            </a:r>
            <a:r>
              <a:rPr lang="it-IT" sz="2200" i="1" dirty="0"/>
              <a:t>in toto</a:t>
            </a:r>
            <a:r>
              <a:rPr lang="it-IT" sz="2200" dirty="0"/>
              <a:t> opzionale, a cui si accede tramite un espresso atto di volontà, ma ha stabilito </a:t>
            </a:r>
            <a:r>
              <a:rPr lang="it-IT" sz="2200" dirty="0">
                <a:solidFill>
                  <a:srgbClr val="FF0000"/>
                </a:solidFill>
              </a:rPr>
              <a:t>una serie di prerogative personali e patrimoniali che si applica automaticamente sulla base del fatto-convivenza,</a:t>
            </a:r>
            <a:r>
              <a:rPr lang="it-IT" sz="2200" dirty="0"/>
              <a:t> a prescindere dal volere dei suoi componenti. </a:t>
            </a:r>
            <a:r>
              <a:rPr lang="it-IT" sz="2200" dirty="0">
                <a:solidFill>
                  <a:srgbClr val="7030A0"/>
                </a:solidFill>
              </a:rPr>
              <a:t>Il regime opzionale di disciplina, dipendente direttamente dalla volontà delle parti, è riservato al contratto di convivenza</a:t>
            </a:r>
          </a:p>
        </p:txBody>
      </p:sp>
    </p:spTree>
    <p:extLst>
      <p:ext uri="{BB962C8B-B14F-4D97-AF65-F5344CB8AC3E}">
        <p14:creationId xmlns:p14="http://schemas.microsoft.com/office/powerpoint/2010/main" val="422893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A244299-B43C-45CB-BE8C-6E901F81E64D}"/>
              </a:ext>
            </a:extLst>
          </p:cNvPr>
          <p:cNvSpPr>
            <a:spLocks noGrp="1"/>
          </p:cNvSpPr>
          <p:nvPr>
            <p:ph type="title"/>
          </p:nvPr>
        </p:nvSpPr>
        <p:spPr/>
        <p:txBody>
          <a:bodyPr/>
          <a:lstStyle/>
          <a:p>
            <a:pPr algn="ctr"/>
            <a:r>
              <a:rPr lang="it-IT" dirty="0"/>
              <a:t>La nozione di conviventi di fatto</a:t>
            </a:r>
          </a:p>
        </p:txBody>
      </p:sp>
      <p:sp>
        <p:nvSpPr>
          <p:cNvPr id="5" name="Segnaposto testo 4">
            <a:extLst>
              <a:ext uri="{FF2B5EF4-FFF2-40B4-BE49-F238E27FC236}">
                <a16:creationId xmlns:a16="http://schemas.microsoft.com/office/drawing/2014/main" id="{0C56F7CF-9A0B-4469-B3FE-CDCB08580C33}"/>
              </a:ext>
            </a:extLst>
          </p:cNvPr>
          <p:cNvSpPr>
            <a:spLocks noGrp="1"/>
          </p:cNvSpPr>
          <p:nvPr>
            <p:ph type="body" idx="1"/>
          </p:nvPr>
        </p:nvSpPr>
        <p:spPr/>
        <p:txBody>
          <a:bodyPr/>
          <a:lstStyle/>
          <a:p>
            <a:r>
              <a:rPr lang="it-IT" dirty="0"/>
              <a:t>Art. 1, comma 36, l. n. 76/2016</a:t>
            </a:r>
          </a:p>
        </p:txBody>
      </p:sp>
      <p:sp>
        <p:nvSpPr>
          <p:cNvPr id="6" name="Segnaposto contenuto 5">
            <a:extLst>
              <a:ext uri="{FF2B5EF4-FFF2-40B4-BE49-F238E27FC236}">
                <a16:creationId xmlns:a16="http://schemas.microsoft.com/office/drawing/2014/main" id="{338EE7B7-BA60-4BD6-9595-FE5C6D62DDA4}"/>
              </a:ext>
            </a:extLst>
          </p:cNvPr>
          <p:cNvSpPr>
            <a:spLocks noGrp="1"/>
          </p:cNvSpPr>
          <p:nvPr>
            <p:ph sz="half" idx="2"/>
          </p:nvPr>
        </p:nvSpPr>
        <p:spPr/>
        <p:txBody>
          <a:bodyPr/>
          <a:lstStyle/>
          <a:p>
            <a:pPr marL="0" indent="0">
              <a:buNone/>
            </a:pPr>
            <a:r>
              <a:rPr lang="it-IT" dirty="0"/>
              <a:t>«S</a:t>
            </a:r>
            <a:r>
              <a:rPr lang="it-IT" i="1" dirty="0"/>
              <a:t>i intendono per “conviventi di fatto” due persone </a:t>
            </a:r>
            <a:r>
              <a:rPr lang="it-IT" b="1" i="1" dirty="0"/>
              <a:t>maggiorenni unite stabilmente </a:t>
            </a:r>
            <a:r>
              <a:rPr lang="it-IT" i="1" dirty="0"/>
              <a:t>da legami affettivi di coppia e </a:t>
            </a:r>
            <a:r>
              <a:rPr lang="it-IT" b="1" i="1" dirty="0"/>
              <a:t>di reciproca assistenza morale e materiale</a:t>
            </a:r>
            <a:r>
              <a:rPr lang="it-IT" i="1" dirty="0"/>
              <a:t>, </a:t>
            </a:r>
            <a:r>
              <a:rPr lang="it-IT" b="1" i="1" dirty="0"/>
              <a:t>non vincolate </a:t>
            </a:r>
            <a:r>
              <a:rPr lang="it-IT" i="1" dirty="0"/>
              <a:t>da rapporti di parentela, affinità o adozione, da matrimonio o da un’unione civile</a:t>
            </a:r>
            <a:r>
              <a:rPr lang="it-IT" dirty="0"/>
              <a:t>».</a:t>
            </a:r>
          </a:p>
          <a:p>
            <a:endParaRPr lang="it-IT" dirty="0"/>
          </a:p>
        </p:txBody>
      </p:sp>
      <p:sp>
        <p:nvSpPr>
          <p:cNvPr id="7" name="Segnaposto testo 6">
            <a:extLst>
              <a:ext uri="{FF2B5EF4-FFF2-40B4-BE49-F238E27FC236}">
                <a16:creationId xmlns:a16="http://schemas.microsoft.com/office/drawing/2014/main" id="{39244D97-181B-4117-A913-AD641B83E6C1}"/>
              </a:ext>
            </a:extLst>
          </p:cNvPr>
          <p:cNvSpPr>
            <a:spLocks noGrp="1"/>
          </p:cNvSpPr>
          <p:nvPr>
            <p:ph type="body" sz="quarter" idx="3"/>
          </p:nvPr>
        </p:nvSpPr>
        <p:spPr/>
        <p:txBody>
          <a:bodyPr/>
          <a:lstStyle/>
          <a:p>
            <a:pPr algn="ctr"/>
            <a:r>
              <a:rPr lang="it-IT" dirty="0"/>
              <a:t>elementi</a:t>
            </a:r>
          </a:p>
        </p:txBody>
      </p:sp>
      <p:sp>
        <p:nvSpPr>
          <p:cNvPr id="8" name="Segnaposto contenuto 7">
            <a:extLst>
              <a:ext uri="{FF2B5EF4-FFF2-40B4-BE49-F238E27FC236}">
                <a16:creationId xmlns:a16="http://schemas.microsoft.com/office/drawing/2014/main" id="{3AE49EF2-77ED-42F5-9C2C-FAC29B1B1ECD}"/>
              </a:ext>
            </a:extLst>
          </p:cNvPr>
          <p:cNvSpPr>
            <a:spLocks noGrp="1"/>
          </p:cNvSpPr>
          <p:nvPr>
            <p:ph sz="quarter" idx="4"/>
          </p:nvPr>
        </p:nvSpPr>
        <p:spPr/>
        <p:txBody>
          <a:bodyPr/>
          <a:lstStyle/>
          <a:p>
            <a:r>
              <a:rPr lang="it-IT" dirty="0">
                <a:solidFill>
                  <a:srgbClr val="FF0000"/>
                </a:solidFill>
              </a:rPr>
              <a:t>Unione affettiva stabile</a:t>
            </a:r>
          </a:p>
          <a:p>
            <a:r>
              <a:rPr lang="it-IT" dirty="0">
                <a:solidFill>
                  <a:srgbClr val="00B050"/>
                </a:solidFill>
              </a:rPr>
              <a:t>Reciproca assistenza morale e materiale</a:t>
            </a:r>
          </a:p>
          <a:p>
            <a:r>
              <a:rPr lang="it-IT" dirty="0">
                <a:solidFill>
                  <a:srgbClr val="0070C0"/>
                </a:solidFill>
              </a:rPr>
              <a:t>Maggiore età</a:t>
            </a:r>
          </a:p>
          <a:p>
            <a:r>
              <a:rPr lang="it-IT" dirty="0">
                <a:solidFill>
                  <a:srgbClr val="7030A0"/>
                </a:solidFill>
              </a:rPr>
              <a:t>Assenza di rapporti di parentela, affinità, adozione, matrimonio o unione civile</a:t>
            </a:r>
          </a:p>
          <a:p>
            <a:endParaRPr lang="it-IT" dirty="0">
              <a:solidFill>
                <a:srgbClr val="FF0000"/>
              </a:solidFill>
            </a:endParaRPr>
          </a:p>
        </p:txBody>
      </p:sp>
    </p:spTree>
    <p:extLst>
      <p:ext uri="{BB962C8B-B14F-4D97-AF65-F5344CB8AC3E}">
        <p14:creationId xmlns:p14="http://schemas.microsoft.com/office/powerpoint/2010/main" val="240872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6E9BF8-DEE9-424B-84FF-06E3BC7FA769}"/>
              </a:ext>
            </a:extLst>
          </p:cNvPr>
          <p:cNvSpPr>
            <a:spLocks noGrp="1"/>
          </p:cNvSpPr>
          <p:nvPr>
            <p:ph type="title"/>
          </p:nvPr>
        </p:nvSpPr>
        <p:spPr/>
        <p:txBody>
          <a:bodyPr/>
          <a:lstStyle/>
          <a:p>
            <a:pPr algn="ctr"/>
            <a:r>
              <a:rPr lang="it-IT" dirty="0"/>
              <a:t>La nozione di conviventi di fatto (segue)</a:t>
            </a:r>
          </a:p>
        </p:txBody>
      </p:sp>
      <p:sp>
        <p:nvSpPr>
          <p:cNvPr id="7" name="Segnaposto contenuto 6">
            <a:extLst>
              <a:ext uri="{FF2B5EF4-FFF2-40B4-BE49-F238E27FC236}">
                <a16:creationId xmlns:a16="http://schemas.microsoft.com/office/drawing/2014/main" id="{701318E3-75D1-4FCC-9434-D805D4AAF9DC}"/>
              </a:ext>
            </a:extLst>
          </p:cNvPr>
          <p:cNvSpPr>
            <a:spLocks noGrp="1"/>
          </p:cNvSpPr>
          <p:nvPr>
            <p:ph idx="1"/>
          </p:nvPr>
        </p:nvSpPr>
        <p:spPr/>
        <p:txBody>
          <a:bodyPr/>
          <a:lstStyle/>
          <a:p>
            <a:pPr marL="0" indent="0">
              <a:buNone/>
            </a:pPr>
            <a:r>
              <a:rPr lang="it-IT" dirty="0">
                <a:solidFill>
                  <a:srgbClr val="FF0000"/>
                </a:solidFill>
              </a:rPr>
              <a:t>L’unione affettiva stabile</a:t>
            </a:r>
          </a:p>
          <a:p>
            <a:pPr marL="0" indent="0">
              <a:buNone/>
            </a:pPr>
            <a:r>
              <a:rPr lang="it-IT" b="1" dirty="0">
                <a:solidFill>
                  <a:srgbClr val="0070C0"/>
                </a:solidFill>
              </a:rPr>
              <a:t>Elementi rivelatori di una convivenza stabile</a:t>
            </a:r>
            <a:r>
              <a:rPr lang="it-IT" dirty="0">
                <a:solidFill>
                  <a:srgbClr val="0070C0"/>
                </a:solidFill>
              </a:rPr>
              <a:t>: la coabitazione, la condivisione di un progetto di vita, la condivisione del tempo libero e delle vacanze, l’esistenza di un unico conto corrente bancario, l’assunzione di obbligazioni in comune, l’eventuale nascita di figli</a:t>
            </a:r>
            <a:r>
              <a:rPr lang="it-IT" dirty="0"/>
              <a:t> </a:t>
            </a:r>
          </a:p>
          <a:p>
            <a:pPr marL="0" indent="0">
              <a:buNone/>
            </a:pPr>
            <a:r>
              <a:rPr lang="it-IT" dirty="0">
                <a:solidFill>
                  <a:srgbClr val="7030A0"/>
                </a:solidFill>
              </a:rPr>
              <a:t>La convivenza nasce </a:t>
            </a:r>
            <a:r>
              <a:rPr lang="it-IT" b="1" dirty="0">
                <a:solidFill>
                  <a:srgbClr val="7030A0"/>
                </a:solidFill>
              </a:rPr>
              <a:t>di fatto e non da una dichiarazione formale solenne </a:t>
            </a:r>
            <a:r>
              <a:rPr lang="it-IT" dirty="0">
                <a:solidFill>
                  <a:srgbClr val="7030A0"/>
                </a:solidFill>
              </a:rPr>
              <a:t>(valore della dichiarazione anagrafica)</a:t>
            </a:r>
          </a:p>
          <a:p>
            <a:pPr marL="0" indent="0">
              <a:buNone/>
            </a:pPr>
            <a:r>
              <a:rPr lang="it-IT" dirty="0">
                <a:solidFill>
                  <a:srgbClr val="00B050"/>
                </a:solidFill>
              </a:rPr>
              <a:t>La formulazione normativa non distingue tra conviventi eterosessuali e conviventi omosessuali</a:t>
            </a:r>
          </a:p>
          <a:p>
            <a:endParaRPr lang="it-IT" dirty="0"/>
          </a:p>
        </p:txBody>
      </p:sp>
    </p:spTree>
    <p:extLst>
      <p:ext uri="{BB962C8B-B14F-4D97-AF65-F5344CB8AC3E}">
        <p14:creationId xmlns:p14="http://schemas.microsoft.com/office/powerpoint/2010/main" val="151377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60FFAB-1272-4B6E-93EE-D5A7C06260FB}"/>
              </a:ext>
            </a:extLst>
          </p:cNvPr>
          <p:cNvSpPr>
            <a:spLocks noGrp="1"/>
          </p:cNvSpPr>
          <p:nvPr>
            <p:ph type="title"/>
          </p:nvPr>
        </p:nvSpPr>
        <p:spPr/>
        <p:txBody>
          <a:bodyPr/>
          <a:lstStyle/>
          <a:p>
            <a:pPr algn="ctr"/>
            <a:r>
              <a:rPr lang="it-IT" dirty="0"/>
              <a:t>La coabitazione</a:t>
            </a:r>
          </a:p>
        </p:txBody>
      </p:sp>
      <p:sp>
        <p:nvSpPr>
          <p:cNvPr id="3" name="Segnaposto contenuto 2">
            <a:extLst>
              <a:ext uri="{FF2B5EF4-FFF2-40B4-BE49-F238E27FC236}">
                <a16:creationId xmlns:a16="http://schemas.microsoft.com/office/drawing/2014/main" id="{0696915E-4A95-468E-A22A-7C6BFDA7255F}"/>
              </a:ext>
            </a:extLst>
          </p:cNvPr>
          <p:cNvSpPr>
            <a:spLocks noGrp="1"/>
          </p:cNvSpPr>
          <p:nvPr>
            <p:ph idx="1"/>
          </p:nvPr>
        </p:nvSpPr>
        <p:spPr/>
        <p:txBody>
          <a:bodyPr/>
          <a:lstStyle/>
          <a:p>
            <a:pPr marL="0" indent="0">
              <a:buNone/>
            </a:pPr>
            <a:r>
              <a:rPr lang="it-IT" dirty="0">
                <a:solidFill>
                  <a:srgbClr val="0070C0"/>
                </a:solidFill>
              </a:rPr>
              <a:t>Tra gli elementi costitutivi della convivenza di fatto non è prevista la coabitazione </a:t>
            </a:r>
          </a:p>
          <a:p>
            <a:pPr marL="0" indent="0">
              <a:buNone/>
            </a:pPr>
            <a:r>
              <a:rPr lang="it-IT" dirty="0"/>
              <a:t>Non può escludersi che conviventi di fatto, legati da un rapporto affettivo, per ragioni familiari, di lavoro, di studio, non possano coabitare stabilmente sotto lo stesso tetto. </a:t>
            </a:r>
          </a:p>
          <a:p>
            <a:pPr marL="0" indent="0">
              <a:buNone/>
            </a:pPr>
            <a:r>
              <a:rPr lang="it-IT" dirty="0">
                <a:solidFill>
                  <a:srgbClr val="FF0000"/>
                </a:solidFill>
              </a:rPr>
              <a:t>Possono qualificarsi conviventi di fatto secondo la legge n. 76/2016?</a:t>
            </a:r>
          </a:p>
          <a:p>
            <a:pPr marL="0" indent="0">
              <a:buNone/>
            </a:pPr>
            <a:r>
              <a:rPr lang="it-IT" dirty="0">
                <a:solidFill>
                  <a:srgbClr val="FF0000"/>
                </a:solidFill>
              </a:rPr>
              <a:t>Possono sottoscrivere un contratto di convivenza?</a:t>
            </a:r>
          </a:p>
        </p:txBody>
      </p:sp>
    </p:spTree>
    <p:extLst>
      <p:ext uri="{BB962C8B-B14F-4D97-AF65-F5344CB8AC3E}">
        <p14:creationId xmlns:p14="http://schemas.microsoft.com/office/powerpoint/2010/main" val="6247910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5031</Words>
  <Application>Microsoft Office PowerPoint</Application>
  <PresentationFormat>Widescreen</PresentationFormat>
  <Paragraphs>200</Paragraphs>
  <Slides>41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41</vt:i4>
      </vt:variant>
    </vt:vector>
  </HeadingPairs>
  <TitlesOfParts>
    <vt:vector size="46" baseType="lpstr">
      <vt:lpstr>Arial</vt:lpstr>
      <vt:lpstr>Calibri</vt:lpstr>
      <vt:lpstr>Calibri Light</vt:lpstr>
      <vt:lpstr>Georgia</vt:lpstr>
      <vt:lpstr>Tema di Office</vt:lpstr>
      <vt:lpstr>Presentazione standard di PowerPoint</vt:lpstr>
      <vt:lpstr>L’evoluzione del rapporto di convivenza nella coscienza sociale</vt:lpstr>
      <vt:lpstr>La convivenza di fatto nella giurisprudenza</vt:lpstr>
      <vt:lpstr>L’evoluzione della qualificazione delle contribuzioni effettuate tra conviventi</vt:lpstr>
      <vt:lpstr>La legge 20 maggio 2016, n. 76</vt:lpstr>
      <vt:lpstr>Convivenza di fatto o di diritto</vt:lpstr>
      <vt:lpstr>La nozione di conviventi di fatto</vt:lpstr>
      <vt:lpstr>La nozione di conviventi di fatto (segue)</vt:lpstr>
      <vt:lpstr>La coabitazione</vt:lpstr>
      <vt:lpstr>La reciproca assistenza morale e materiale</vt:lpstr>
      <vt:lpstr>L’assenza di rapporti di parentela, affinità, adozione, matrimonio o unione civile</vt:lpstr>
      <vt:lpstr>La dichiarazione anagrafica</vt:lpstr>
      <vt:lpstr>La funzione della dichiarazione anagrafica</vt:lpstr>
      <vt:lpstr>Tribunale di Milano, ordinanza 31 maggio 2016</vt:lpstr>
      <vt:lpstr>Corte di cassazione 13 aprile 2018, n. 9178 </vt:lpstr>
      <vt:lpstr>Il Ministero dell’interno, circolare del 6 febbraio 2017 n. 231 </vt:lpstr>
      <vt:lpstr>I diritti riconosciuti ai conviventi</vt:lpstr>
      <vt:lpstr>I diritti riconosciuti ai conviventi (segue)</vt:lpstr>
      <vt:lpstr>I diritti riconosciuti ai conviventi (segue)</vt:lpstr>
      <vt:lpstr>I diritti riconosciuti ai conviventi (segue)</vt:lpstr>
      <vt:lpstr>Il contratto di convivenza</vt:lpstr>
      <vt:lpstr>Natura giuridica</vt:lpstr>
      <vt:lpstr>Natura giuridica (segue)</vt:lpstr>
      <vt:lpstr>Forma e pubblicità</vt:lpstr>
      <vt:lpstr>Il contratto di convivenza come contratto puro</vt:lpstr>
      <vt:lpstr>Il contenuto tipico del contratto di convivenza</vt:lpstr>
      <vt:lpstr>La contribuzione alle necessità della vita in comune</vt:lpstr>
      <vt:lpstr>La contribuzione alle necessità della vita in comune (segue)</vt:lpstr>
      <vt:lpstr>La contribuzione alle necessità della vita in comune (segue)</vt:lpstr>
      <vt:lpstr>La scelta del regime della comunione legale dei beni</vt:lpstr>
      <vt:lpstr>L’attribuzione di poteri in materia di diritti personalissimi</vt:lpstr>
      <vt:lpstr>Il contenuto atipico del contratto di convivenza</vt:lpstr>
      <vt:lpstr>Il contenuto atipico del contratto di convivenza (segue)</vt:lpstr>
      <vt:lpstr>Il contenuto atipico del contratto di convivenza (segue)</vt:lpstr>
      <vt:lpstr>Il contenuto atipico del contratto di convivenza (segue)</vt:lpstr>
      <vt:lpstr>Il contenuto atipico del contratto di convivenza (segue): accordi sull’indirizzo della convivenza </vt:lpstr>
      <vt:lpstr>accordi sull’indirizzo della convivenza (segue)</vt:lpstr>
      <vt:lpstr>Negozi estranei al contenuto tipico del contratto di convivenza</vt:lpstr>
      <vt:lpstr>I controlli del notaio sul contratto di convivenza</vt:lpstr>
      <vt:lpstr>Confronto con i PACS francesi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rapporto di convivenza nella coscienza sociale</dc:title>
  <dc:creator>Torroni</dc:creator>
  <cp:lastModifiedBy>Torroni</cp:lastModifiedBy>
  <cp:revision>40</cp:revision>
  <dcterms:created xsi:type="dcterms:W3CDTF">2019-06-07T20:39:26Z</dcterms:created>
  <dcterms:modified xsi:type="dcterms:W3CDTF">2019-06-11T21:11:41Z</dcterms:modified>
</cp:coreProperties>
</file>