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6"/>
  </p:notesMasterIdLst>
  <p:sldIdLst>
    <p:sldId id="441" r:id="rId2"/>
    <p:sldId id="327" r:id="rId3"/>
    <p:sldId id="421" r:id="rId4"/>
    <p:sldId id="340" r:id="rId5"/>
    <p:sldId id="349" r:id="rId6"/>
    <p:sldId id="424" r:id="rId7"/>
    <p:sldId id="406" r:id="rId8"/>
    <p:sldId id="404" r:id="rId9"/>
    <p:sldId id="350" r:id="rId10"/>
    <p:sldId id="353" r:id="rId11"/>
    <p:sldId id="408" r:id="rId12"/>
    <p:sldId id="410" r:id="rId13"/>
    <p:sldId id="426" r:id="rId14"/>
    <p:sldId id="440" r:id="rId15"/>
    <p:sldId id="429" r:id="rId16"/>
    <p:sldId id="436" r:id="rId17"/>
    <p:sldId id="430" r:id="rId18"/>
    <p:sldId id="425" r:id="rId19"/>
    <p:sldId id="431" r:id="rId20"/>
    <p:sldId id="407" r:id="rId21"/>
    <p:sldId id="432" r:id="rId22"/>
    <p:sldId id="413" r:id="rId23"/>
    <p:sldId id="433" r:id="rId24"/>
    <p:sldId id="439" r:id="rId25"/>
    <p:sldId id="411" r:id="rId26"/>
    <p:sldId id="434" r:id="rId27"/>
    <p:sldId id="427" r:id="rId28"/>
    <p:sldId id="435" r:id="rId29"/>
    <p:sldId id="414" r:id="rId30"/>
    <p:sldId id="405" r:id="rId31"/>
    <p:sldId id="437" r:id="rId32"/>
    <p:sldId id="417" r:id="rId33"/>
    <p:sldId id="418" r:id="rId34"/>
    <p:sldId id="304" r:id="rId35"/>
  </p:sldIdLst>
  <p:sldSz cx="9144000" cy="6858000" type="screen4x3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392A26A2-3E49-4EA9-926A-C0084AC021DE}">
          <p14:sldIdLst/>
        </p14:section>
        <p14:section name="Sezione senza titolo" id="{79A9C045-10F5-451D-BBD2-E5A4815EEA37}">
          <p14:sldIdLst>
            <p14:sldId id="441"/>
            <p14:sldId id="327"/>
            <p14:sldId id="421"/>
            <p14:sldId id="340"/>
            <p14:sldId id="349"/>
            <p14:sldId id="424"/>
            <p14:sldId id="406"/>
            <p14:sldId id="404"/>
            <p14:sldId id="350"/>
            <p14:sldId id="353"/>
            <p14:sldId id="408"/>
            <p14:sldId id="410"/>
            <p14:sldId id="426"/>
            <p14:sldId id="440"/>
            <p14:sldId id="429"/>
            <p14:sldId id="436"/>
            <p14:sldId id="430"/>
            <p14:sldId id="425"/>
            <p14:sldId id="431"/>
            <p14:sldId id="407"/>
            <p14:sldId id="432"/>
            <p14:sldId id="413"/>
            <p14:sldId id="433"/>
            <p14:sldId id="439"/>
            <p14:sldId id="411"/>
            <p14:sldId id="434"/>
            <p14:sldId id="427"/>
            <p14:sldId id="435"/>
            <p14:sldId id="414"/>
            <p14:sldId id="405"/>
            <p14:sldId id="437"/>
            <p14:sldId id="417"/>
            <p14:sldId id="418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71" autoAdjust="0"/>
  </p:normalViewPr>
  <p:slideViewPr>
    <p:cSldViewPr>
      <p:cViewPr varScale="1">
        <p:scale>
          <a:sx n="85" d="100"/>
          <a:sy n="85" d="100"/>
        </p:scale>
        <p:origin x="15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579" tIns="45290" rIns="90579" bIns="4529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579" tIns="45290" rIns="90579" bIns="45290" rtlCol="0"/>
          <a:lstStyle>
            <a:lvl1pPr algn="r">
              <a:defRPr sz="1200"/>
            </a:lvl1pPr>
          </a:lstStyle>
          <a:p>
            <a:fld id="{6FA03EFF-83C4-4797-85BE-59DC91F13484}" type="datetimeFigureOut">
              <a:rPr lang="it-IT" smtClean="0"/>
              <a:pPr/>
              <a:t>06/06/2019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9" tIns="45290" rIns="90579" bIns="4529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0579" tIns="45290" rIns="90579" bIns="4529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579" tIns="45290" rIns="90579" bIns="4529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579" tIns="45290" rIns="90579" bIns="45290" rtlCol="0" anchor="b"/>
          <a:lstStyle>
            <a:lvl1pPr algn="r">
              <a:defRPr sz="1200"/>
            </a:lvl1pPr>
          </a:lstStyle>
          <a:p>
            <a:fld id="{964F56F0-4562-4DAD-B3F8-7F6FA85D7A1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4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0E14-6A51-4D6A-B09A-4BF84941470E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8B39-63CA-4D6B-BFBA-6E008A9D1925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7B86-D48F-46DF-A90D-CE0549CEC939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D536-E942-4864-853D-8E56098AE99A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63B29-6AB8-441E-86A9-2C77F850D182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3EDA-FC03-4734-84FF-49A7F256D50B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EF8-617F-459B-B214-57D1C6B473F6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4DBBC-218A-4104-9509-A9DF0118EACA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ABD5-3791-4E47-AE98-937DB6C9E08D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7688-B505-4093-9F6D-5F7820EA591D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7E6D-5688-4BD5-BB70-163C476B9829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297B86-D48F-46DF-A90D-CE0549CEC939}" type="datetime1">
              <a:rPr lang="it-IT" smtClean="0"/>
              <a:pPr/>
              <a:t>06/06/2019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7716F9-03CC-413C-91C4-411A099C1D2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pleseurope.eu/fr/home" TargetMode="External"/><Relationship Id="rId2" Type="http://schemas.openxmlformats.org/officeDocument/2006/relationships/hyperlink" Target="http://www.notaries-of-europe.eu/index.php?pageID=31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otaries-of-europe.eu/index.php?pageID=3140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40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SUCCESSIONI internazionali</a:t>
            </a:r>
            <a:br>
              <a:rPr lang="it-IT" sz="40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it-IT" sz="4000" b="1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e CSE</a:t>
            </a:r>
            <a:endParaRPr lang="it-IT" sz="4000" b="1" dirty="0">
              <a:solidFill>
                <a:schemeClr val="accent4">
                  <a:lumMod val="75000"/>
                </a:schemeClr>
              </a:solidFill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4038600" cy="4525963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sz="3000" b="1" i="1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4500" b="1" i="1" u="sng" dirty="0">
                <a:latin typeface="Britannic Bold" panose="020B0903060703020204" pitchFamily="34" charset="0"/>
              </a:rPr>
              <a:t>Incontri di studio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4500" b="1" i="1" u="sng" dirty="0">
              <a:latin typeface="Britannic Bold" panose="020B0903060703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3000" b="1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it-IT" sz="3000" b="1" dirty="0">
              <a:latin typeface="Britannic Bold" panose="020B0903060703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sz="3000" b="1" i="1" dirty="0">
              <a:latin typeface="Britannic Bold" panose="020B0903060703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3000" b="1" i="1" dirty="0">
                <a:latin typeface="Britannic Bold" panose="020B0903060703020204" pitchFamily="34" charset="0"/>
              </a:rPr>
              <a:t>Consiglio notarile  dei distretti riuniti di Forlì e Rimini</a:t>
            </a:r>
            <a:endParaRPr lang="it-IT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latin typeface="Bookman Old Style" panose="02050604050505020204" pitchFamily="18" charset="0"/>
            </a:endParaRPr>
          </a:p>
          <a:p>
            <a:pPr marL="0" indent="0" algn="r">
              <a:buNone/>
            </a:pPr>
            <a:r>
              <a:rPr lang="it-IT" dirty="0">
                <a:latin typeface="Bookman Old Style" panose="02050604050505020204" pitchFamily="18" charset="0"/>
              </a:rPr>
              <a:t>Forlì, 07/06/2019</a:t>
            </a:r>
          </a:p>
          <a:p>
            <a:endParaRPr lang="it-IT" b="1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70908" y="1602353"/>
            <a:ext cx="4038600" cy="443484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sz="41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Successioni internazionali</a:t>
            </a:r>
            <a:endParaRPr lang="it-IT" sz="3600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31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</a:p>
          <a:p>
            <a:pPr marL="0" indent="0">
              <a:buNone/>
            </a:pPr>
            <a:r>
              <a:rPr lang="it-IT" sz="31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     e</a:t>
            </a:r>
          </a:p>
          <a:p>
            <a:pPr>
              <a:buFont typeface="Wingdings" panose="05000000000000000000" pitchFamily="2" charset="2"/>
              <a:buChar char="v"/>
            </a:pPr>
            <a:endParaRPr lang="it-IT" sz="3600" b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it-IT" sz="36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Certificato successorio europeo</a:t>
            </a:r>
            <a:endParaRPr lang="it-IT" b="1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0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ea typeface="MS PGothic" panose="020B0600070205080204" pitchFamily="34" charset="-128"/>
                <a:cs typeface="Aharoni" panose="02010803020104030203" pitchFamily="2" charset="-79"/>
              </a:rPr>
              <a:t>Successioni internazionali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Britannic Bold" panose="020B0903060703020204" pitchFamily="34" charset="0"/>
              <a:ea typeface="MS PGothic" panose="020B0600070205080204" pitchFamily="34" charset="-128"/>
              <a:cs typeface="Aharoni" panose="02010803020104030203" pitchFamily="2" charset="-79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43484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 marL="0" indent="0">
              <a:buNone/>
            </a:pPr>
            <a:r>
              <a:rPr lang="it-IT" sz="5900" b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Le successioni che presentano profili internazionali </a:t>
            </a:r>
            <a:r>
              <a:rPr lang="it-IT" sz="59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sono sempre più frequenti e dipendono da: </a:t>
            </a:r>
          </a:p>
          <a:p>
            <a:pPr marL="0" indent="0">
              <a:buNone/>
            </a:pPr>
            <a:endParaRPr lang="it-IT" sz="590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5900" b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- cambiamenti della società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59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59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effetti della </a:t>
            </a:r>
            <a:r>
              <a:rPr lang="it-IT" sz="5900" b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globalizzazione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59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5900" b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trasferimento delle persone </a:t>
            </a:r>
            <a:r>
              <a:rPr lang="it-IT" sz="59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da un paese all’altro, da un continente all’altro, ciascuno con la propria cultural la propria religione, i suoi costumi</a:t>
            </a: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endParaRPr lang="it-IT" b="1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36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it-IT" sz="4400" b="1" i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sz="4400" b="1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nuova composizione della famiglia </a:t>
            </a: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fondata sul matrimonio, ma anche su contratti di convivenza o unioni civili (comunque diversamente denominati in diversi Paesi),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profili dei </a:t>
            </a:r>
            <a:r>
              <a:rPr lang="it-IT" sz="4400" b="1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rapporti di coppia </a:t>
            </a: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(etero o omosessuale)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rapporti di </a:t>
            </a:r>
            <a:r>
              <a:rPr lang="it-IT" sz="4400" b="1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filiazione</a:t>
            </a: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, che nascono da ogni diversa forma di famiglia o da famiglie allargate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diverse </a:t>
            </a:r>
            <a:r>
              <a:rPr lang="it-IT" sz="4400" b="1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religioni</a:t>
            </a: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fra membri della medesima famiglia</a:t>
            </a:r>
          </a:p>
          <a:p>
            <a:pPr>
              <a:buFont typeface="Wingdings" panose="05000000000000000000" pitchFamily="2" charset="2"/>
              <a:buChar char="v"/>
            </a:pPr>
            <a:endParaRPr lang="it-IT" sz="4400" i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it-IT" sz="4400" i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it-IT" sz="4400" i="1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Tutti i cambiamenti della società e della famiglia comportano la </a:t>
            </a:r>
            <a:r>
              <a:rPr lang="it-IT" sz="4400" b="1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necessità di scelta, </a:t>
            </a: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da parte di ogni Paese, tra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it-IT" sz="4400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riconoscimento</a:t>
            </a: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- regole,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4400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esclusione</a:t>
            </a: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dalla legislazione interna,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4400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condanna</a:t>
            </a:r>
            <a:r>
              <a:rPr lang="it-IT" sz="4400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it-IT" sz="4000" dirty="0">
              <a:latin typeface="Bookman Old Style" panose="02050604050505020204" pitchFamily="18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4432BCB1-D7FB-4FA2-96C4-565B81A829A3}"/>
              </a:ext>
            </a:extLst>
          </p:cNvPr>
          <p:cNvSpPr/>
          <p:nvPr/>
        </p:nvSpPr>
        <p:spPr>
          <a:xfrm>
            <a:off x="7020272" y="4005064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0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Portata generale del Reg. UE 650/2012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u="sng" dirty="0"/>
              <a:t>Criterio per individuare </a:t>
            </a:r>
            <a:r>
              <a:rPr lang="it-IT" dirty="0"/>
              <a:t>la </a:t>
            </a:r>
            <a:r>
              <a:rPr lang="it-IT" b="1" u="sng" dirty="0"/>
              <a:t>legge applicabile all’intera successione</a:t>
            </a:r>
            <a:r>
              <a:rPr lang="it-IT" dirty="0"/>
              <a:t>: legge del Paese (UE o terzo) in cui   il defunto aveva la </a:t>
            </a:r>
            <a:r>
              <a:rPr lang="it-IT" i="1" u="sng" dirty="0"/>
              <a:t>residenza abituale alla morte</a:t>
            </a:r>
            <a:r>
              <a:rPr lang="it-IT" dirty="0"/>
              <a:t>, salvo </a:t>
            </a:r>
            <a:r>
              <a:rPr lang="it-IT" i="1" dirty="0" err="1"/>
              <a:t>optio</a:t>
            </a:r>
            <a:r>
              <a:rPr lang="it-IT" i="1" dirty="0"/>
              <a:t> iuris </a:t>
            </a:r>
            <a:r>
              <a:rPr lang="it-IT" sz="2000" dirty="0"/>
              <a:t>per legge dello Stato in cui si ha cittadinanza al momento della scelta o al momento della morte.</a:t>
            </a:r>
          </a:p>
          <a:p>
            <a:pPr marL="0" indent="0" algn="just">
              <a:buNone/>
            </a:pPr>
            <a:r>
              <a:rPr lang="it-IT" sz="1800" dirty="0"/>
              <a:t>La legge applicabile disciplina tutta la successione, indipendentemente dalla tipologia dei beni o dalla loro ubicazione.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445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Autorità compente al rilascio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Il CSE è rilasciato da un </a:t>
            </a:r>
            <a:r>
              <a:rPr lang="it-IT" u="sng" dirty="0"/>
              <a:t>organo giurisdizionale </a:t>
            </a:r>
            <a:r>
              <a:rPr lang="it-IT" dirty="0"/>
              <a:t>o dall’</a:t>
            </a:r>
            <a:r>
              <a:rPr lang="it-IT" u="sng" dirty="0"/>
              <a:t>autorità competente in materia di successioni</a:t>
            </a:r>
            <a:r>
              <a:rPr lang="it-IT" dirty="0"/>
              <a:t> in forza del diritto nazionale.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In tantissimi Paesi UE, il CSE è rilasciato dal </a:t>
            </a:r>
            <a:r>
              <a:rPr lang="it-IT" b="1" i="1" u="sng" dirty="0"/>
              <a:t>notaio</a:t>
            </a:r>
            <a:r>
              <a:rPr lang="it-IT" dirty="0"/>
              <a:t>, tranne: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dirty="0"/>
              <a:t> Agenzia entrate in Svezia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dirty="0"/>
              <a:t> Ufficio pubblico dei registri immobiliari in Finlandia.</a:t>
            </a:r>
          </a:p>
          <a:p>
            <a:pPr marL="0" indent="0" algn="r">
              <a:buNone/>
            </a:pPr>
            <a:r>
              <a:rPr lang="it-IT" sz="2200" i="1" dirty="0"/>
              <a:t>Sono entrambi Paesi non membri UINL……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256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Natura giuridica del CSE </a:t>
            </a:r>
            <a:b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rilasciato da notaio - 1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Il CSE è un </a:t>
            </a:r>
            <a:r>
              <a:rPr lang="it-IT" u="sng" dirty="0"/>
              <a:t>documento facoltativo, opzionale</a:t>
            </a:r>
            <a:r>
              <a:rPr lang="it-IT" dirty="0"/>
              <a:t>, di contenuto uniforme e semplificato, con valore di prova.</a:t>
            </a:r>
          </a:p>
          <a:p>
            <a:pPr marL="0" indent="0" algn="just">
              <a:buNone/>
            </a:pPr>
            <a:r>
              <a:rPr lang="it-IT" dirty="0"/>
              <a:t>CSE rilasciato da notaio: dottrina ne ha escluso la natura di atto pubblico notarile </a:t>
            </a:r>
            <a:r>
              <a:rPr lang="it-IT" sz="2000" dirty="0"/>
              <a:t>(sia nel senso dell’art. 51 L.N., sia come </a:t>
            </a:r>
            <a:r>
              <a:rPr lang="it-IT" sz="2000" i="1" dirty="0" err="1"/>
              <a:t>acte</a:t>
            </a:r>
            <a:r>
              <a:rPr lang="it-IT" sz="2000" i="1" dirty="0"/>
              <a:t> </a:t>
            </a:r>
            <a:r>
              <a:rPr lang="it-IT" sz="2000" i="1" dirty="0" err="1"/>
              <a:t>autentique</a:t>
            </a:r>
            <a:r>
              <a:rPr lang="it-IT" sz="2000" i="1" dirty="0"/>
              <a:t> </a:t>
            </a:r>
            <a:r>
              <a:rPr lang="it-IT" sz="2000" dirty="0"/>
              <a:t>nel senso UE), ed anche di </a:t>
            </a:r>
            <a:r>
              <a:rPr lang="it-IT" dirty="0"/>
              <a:t>decisione o transazione giudiziale.</a:t>
            </a:r>
          </a:p>
          <a:p>
            <a:pPr marL="0" indent="0" algn="just">
              <a:buNone/>
            </a:pPr>
            <a:r>
              <a:rPr lang="it-IT" dirty="0"/>
              <a:t>E’ stato assimilato, per esclusione, ai provvedimenti di VG del diritto processuale italiano, ma è preferibile definirlo un </a:t>
            </a:r>
            <a:r>
              <a:rPr lang="it-IT" b="1" i="1" u="sng" dirty="0"/>
              <a:t>atto amministrativo, sui generis, dell’UE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Tuttavia …….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610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Natura giuridica del CSE </a:t>
            </a:r>
            <a:b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rilasciato da notaio - 2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u="sng" dirty="0">
                <a:solidFill>
                  <a:srgbClr val="FF0000"/>
                </a:solidFill>
              </a:rPr>
              <a:t>News recente: </a:t>
            </a:r>
            <a:r>
              <a:rPr lang="it-IT" dirty="0"/>
              <a:t>Corte di Giustizia dell’Unione europea con sentenza depositata il </a:t>
            </a:r>
            <a:r>
              <a:rPr lang="it-IT" dirty="0">
                <a:solidFill>
                  <a:srgbClr val="FF0000"/>
                </a:solidFill>
              </a:rPr>
              <a:t>23/5/2019</a:t>
            </a:r>
            <a:r>
              <a:rPr lang="it-IT" dirty="0"/>
              <a:t> nella causa C-658-17: l’atto di certificazione della successione </a:t>
            </a:r>
            <a:r>
              <a:rPr lang="it-IT" u="sng" dirty="0"/>
              <a:t>redatto da un notaio </a:t>
            </a:r>
            <a:r>
              <a:rPr lang="it-IT" dirty="0"/>
              <a:t>su domanda concorde delle parti interessate</a:t>
            </a:r>
          </a:p>
          <a:p>
            <a:pPr marL="0" indent="0" algn="just">
              <a:buNone/>
            </a:pPr>
            <a:r>
              <a:rPr lang="it-IT" b="1" i="1" dirty="0"/>
              <a:t>non è una decisione </a:t>
            </a:r>
            <a:r>
              <a:rPr lang="it-IT" i="1" u="sng" dirty="0"/>
              <a:t>perché non proviene da un organo giurisdizionale, da un’autorità giudiziaria</a:t>
            </a:r>
          </a:p>
          <a:p>
            <a:pPr marL="0" indent="0" algn="just">
              <a:buNone/>
            </a:pPr>
            <a:r>
              <a:rPr lang="it-IT" dirty="0"/>
              <a:t>ma un </a:t>
            </a:r>
            <a:r>
              <a:rPr lang="it-IT" b="1" i="1" u="sng" dirty="0"/>
              <a:t>atto pubblico</a:t>
            </a:r>
            <a:r>
              <a:rPr lang="it-IT" dirty="0"/>
              <a:t>, nel quale la firma e il contenuto sono attestati come autentici da un notaio, che è un’autorità pubblica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397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ITALIA</a:t>
            </a:r>
            <a:b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Autorità competente al rilascio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Competenza del </a:t>
            </a:r>
            <a:r>
              <a:rPr lang="it-IT" b="1" i="1" u="sng" dirty="0"/>
              <a:t>notaio</a:t>
            </a:r>
            <a:r>
              <a:rPr lang="it-IT" dirty="0"/>
              <a:t> italiano al rilascio del CSE nei seguenti casi: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u="sng" dirty="0"/>
              <a:t>residenza abituale </a:t>
            </a:r>
            <a:r>
              <a:rPr lang="it-IT" sz="2200" dirty="0"/>
              <a:t>in Italia</a:t>
            </a:r>
            <a:endParaRPr lang="it-IT" sz="2200" i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u="sng" dirty="0"/>
              <a:t>scelta della legge italiana</a:t>
            </a:r>
            <a:r>
              <a:rPr lang="it-IT" sz="2000" dirty="0"/>
              <a:t> (solo per cittadinanza italiana anche tra più cittadinanze)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dirty="0"/>
              <a:t>presenza di </a:t>
            </a:r>
            <a:r>
              <a:rPr lang="it-IT" sz="2200" u="sng" dirty="0"/>
              <a:t>beni ereditari in uno Stato membro </a:t>
            </a:r>
            <a:r>
              <a:rPr lang="it-IT" sz="2200" dirty="0"/>
              <a:t>di cui il defunto era </a:t>
            </a:r>
            <a:r>
              <a:rPr lang="it-IT" sz="2200" i="1" dirty="0"/>
              <a:t>cittadino</a:t>
            </a:r>
            <a:r>
              <a:rPr lang="it-IT" sz="2200" dirty="0"/>
              <a:t> o in cui aveva </a:t>
            </a:r>
            <a:r>
              <a:rPr lang="it-IT" sz="2200" i="1" dirty="0"/>
              <a:t>residenza abituale </a:t>
            </a:r>
            <a:r>
              <a:rPr lang="it-IT" sz="2000" dirty="0"/>
              <a:t>(purché nei 5 anni dal cambiamento di residenza) 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2200" i="1" u="sng" dirty="0"/>
              <a:t>Forum </a:t>
            </a:r>
            <a:r>
              <a:rPr lang="it-IT" sz="2200" i="1" u="sng" dirty="0" err="1"/>
              <a:t>necessitatis</a:t>
            </a:r>
            <a:r>
              <a:rPr lang="it-IT" sz="2200" u="sng" dirty="0"/>
              <a:t> </a:t>
            </a:r>
            <a:r>
              <a:rPr lang="it-IT" sz="2000" dirty="0"/>
              <a:t>se impossibile determinare competenza di uno Stato membro,  qualora un procedimento non possa essere intentato o svolto o si riveli impossibile in uno Stato terzo con cui la causa ha uno stretto collegamento</a:t>
            </a:r>
            <a:endParaRPr lang="it-IT" sz="2000" i="1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72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Elementi di internazionalità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u="sng" dirty="0"/>
              <a:t>Presupposto per il rilascio del CSE è presenza di un elemento di internazionalità nella successione</a:t>
            </a:r>
            <a:r>
              <a:rPr lang="it-IT" dirty="0"/>
              <a:t>.</a:t>
            </a:r>
          </a:p>
          <a:p>
            <a:pPr marL="0" indent="0" algn="ctr">
              <a:buNone/>
            </a:pPr>
            <a:r>
              <a:rPr lang="it-IT" b="1" dirty="0"/>
              <a:t>Quid iuris se manca?</a:t>
            </a:r>
          </a:p>
          <a:p>
            <a:pPr marL="0" indent="0" algn="just">
              <a:buNone/>
            </a:pPr>
            <a:r>
              <a:rPr lang="it-IT" dirty="0"/>
              <a:t>Il CSE diventa un </a:t>
            </a:r>
            <a:r>
              <a:rPr lang="it-IT" u="sng" dirty="0"/>
              <a:t>documento interno </a:t>
            </a:r>
            <a:r>
              <a:rPr lang="it-IT" dirty="0"/>
              <a:t>legittimo per il principio di divieto di discriminazione a rovescio (!) (disparità di trattamento rispetto ai cittadini degli Stati membri) e anche per eventualità di successioni i cui caratteri di internazionalità possono venir meno o sopravvenire.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158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Soggetti legittimati a chiedere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800" b="1" u="sng" dirty="0"/>
              <a:t>Soggetti legittimati </a:t>
            </a:r>
            <a:r>
              <a:rPr lang="it-IT" sz="1800" dirty="0"/>
              <a:t>a </a:t>
            </a:r>
            <a:r>
              <a:rPr lang="it-IT" sz="1800" i="1" dirty="0"/>
              <a:t>richiedere</a:t>
            </a:r>
            <a:r>
              <a:rPr lang="it-IT" sz="1800" dirty="0"/>
              <a:t> o </a:t>
            </a:r>
            <a:r>
              <a:rPr lang="it-IT" sz="1800" i="1" dirty="0"/>
              <a:t>utilizzare</a:t>
            </a:r>
            <a:r>
              <a:rPr lang="it-IT" sz="1800" dirty="0"/>
              <a:t> il CSE in uno Stato membro diverso da quello di rilascio, sono tassativamente indicati nel Regolamento (art. 63):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/>
              <a:t>Eredi</a:t>
            </a:r>
            <a:endParaRPr lang="it-IT" sz="2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/>
              <a:t>Legatari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/>
              <a:t>Esecutori testamentari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1" dirty="0"/>
              <a:t>Amministratori dell’eredità </a:t>
            </a:r>
            <a:r>
              <a:rPr lang="it-IT" sz="1800" dirty="0"/>
              <a:t>(</a:t>
            </a:r>
            <a:r>
              <a:rPr lang="it-IT" sz="1800" u="sng" dirty="0"/>
              <a:t>curatore eredità giacente</a:t>
            </a:r>
            <a:r>
              <a:rPr lang="it-IT" sz="1800" dirty="0"/>
              <a:t>, </a:t>
            </a:r>
            <a:r>
              <a:rPr lang="it-IT" sz="1800" u="sng" dirty="0"/>
              <a:t>chiamato all’eredità </a:t>
            </a:r>
            <a:r>
              <a:rPr lang="it-IT" sz="1800" dirty="0"/>
              <a:t>che vuole esercitare poteri ex art. 460 c.c. o avere contezza del patrimonio)</a:t>
            </a:r>
          </a:p>
          <a:p>
            <a:pPr marL="0" indent="0" algn="just">
              <a:buNone/>
            </a:pPr>
            <a:r>
              <a:rPr lang="it-IT" sz="1400" dirty="0"/>
              <a:t>Le indicate qualità soggettive sono da intendersi secondo la legge applicabile alla successione.</a:t>
            </a:r>
          </a:p>
          <a:p>
            <a:pPr marL="0" indent="0" algn="just">
              <a:buNone/>
            </a:pPr>
            <a:r>
              <a:rPr lang="it-IT" sz="1600" b="1" i="1" u="sng" dirty="0"/>
              <a:t>Prudenza per chiamati all’eredità</a:t>
            </a:r>
            <a:r>
              <a:rPr lang="it-IT" sz="1400" dirty="0"/>
              <a:t>: potrebbe essere un atto di accettazione tacita </a:t>
            </a:r>
          </a:p>
          <a:p>
            <a:pPr marL="0" indent="0" algn="just">
              <a:buNone/>
            </a:pPr>
            <a:endParaRPr lang="it-IT" sz="1400" dirty="0"/>
          </a:p>
          <a:p>
            <a:pPr marL="0" indent="0" algn="just">
              <a:buNone/>
            </a:pPr>
            <a:r>
              <a:rPr lang="it-IT" sz="1800" b="1" u="sng" dirty="0"/>
              <a:t>Non sono legittimati</a:t>
            </a:r>
            <a:r>
              <a:rPr lang="it-IT" sz="1800" dirty="0"/>
              <a:t> </a:t>
            </a:r>
            <a:r>
              <a:rPr lang="it-IT" sz="1400" dirty="0"/>
              <a:t>creditori, legittimari interamente pretermessi, chiamati all’eredità in subordine, eredi sotto condizione sospensiva, ecc.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061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Utilizzo del CSE (art. 63 Reg)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chemeClr val="tx1"/>
                </a:solidFill>
              </a:rPr>
              <a:t>Il CSE può essere utilizzato per dimostrare uno o più dei seguenti elementi:</a:t>
            </a:r>
          </a:p>
          <a:p>
            <a:pPr algn="just">
              <a:buFontTx/>
              <a:buChar char="-"/>
            </a:pPr>
            <a:r>
              <a:rPr lang="it-IT" b="1" u="sng" dirty="0">
                <a:solidFill>
                  <a:schemeClr val="tx1"/>
                </a:solidFill>
              </a:rPr>
              <a:t>qualità</a:t>
            </a:r>
            <a:r>
              <a:rPr lang="it-IT" dirty="0">
                <a:solidFill>
                  <a:schemeClr val="tx1"/>
                </a:solidFill>
              </a:rPr>
              <a:t> e/o </a:t>
            </a:r>
            <a:r>
              <a:rPr lang="it-IT" b="1" u="sng" dirty="0">
                <a:solidFill>
                  <a:schemeClr val="tx1"/>
                </a:solidFill>
              </a:rPr>
              <a:t>diritti</a:t>
            </a:r>
            <a:r>
              <a:rPr lang="it-IT" dirty="0">
                <a:solidFill>
                  <a:schemeClr val="tx1"/>
                </a:solidFill>
              </a:rPr>
              <a:t> di ciascun erede o legatario. Al medesimo scopo esiste in alcuni Paesi il certificato di eredità</a:t>
            </a:r>
          </a:p>
          <a:p>
            <a:pPr algn="just">
              <a:buFontTx/>
              <a:buChar char="-"/>
            </a:pPr>
            <a:r>
              <a:rPr lang="it-IT" b="1" u="sng" dirty="0">
                <a:solidFill>
                  <a:schemeClr val="tx1"/>
                </a:solidFill>
              </a:rPr>
              <a:t>attribuzione di uno o più beni determinati </a:t>
            </a:r>
            <a:r>
              <a:rPr lang="it-IT" dirty="0">
                <a:solidFill>
                  <a:schemeClr val="tx1"/>
                </a:solidFill>
              </a:rPr>
              <a:t>a eredi/legatari</a:t>
            </a:r>
          </a:p>
          <a:p>
            <a:pPr algn="just">
              <a:buFontTx/>
              <a:buChar char="-"/>
            </a:pPr>
            <a:r>
              <a:rPr lang="it-IT" b="1" u="sng" dirty="0">
                <a:solidFill>
                  <a:schemeClr val="tx1"/>
                </a:solidFill>
              </a:rPr>
              <a:t>poteri della persona</a:t>
            </a:r>
            <a:r>
              <a:rPr lang="it-IT" dirty="0">
                <a:solidFill>
                  <a:schemeClr val="tx1"/>
                </a:solidFill>
              </a:rPr>
              <a:t> indicata nel CSE di dare esecuzione al testamento o di amministrare eredità</a:t>
            </a:r>
          </a:p>
          <a:p>
            <a:pPr marL="0" indent="0" algn="just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275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PROCEDIMENTO per il rilascio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FASI DEL RILASCIO DEL CSE</a:t>
            </a:r>
            <a:r>
              <a:rPr lang="it-IT" dirty="0"/>
              <a:t>:</a:t>
            </a:r>
          </a:p>
          <a:p>
            <a:pPr marL="0" indent="0" algn="ctr">
              <a:buNone/>
            </a:pPr>
            <a:endParaRPr lang="it-IT" dirty="0"/>
          </a:p>
          <a:p>
            <a:pPr marL="457200" indent="-457200" algn="ctr">
              <a:buAutoNum type="arabicPeriod"/>
            </a:pPr>
            <a:r>
              <a:rPr lang="it-IT" sz="2400" u="sng" dirty="0"/>
              <a:t>DOMANDA</a:t>
            </a:r>
          </a:p>
          <a:p>
            <a:pPr marL="457200" indent="-457200" algn="ctr">
              <a:buAutoNum type="arabicPeriod"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2. </a:t>
            </a:r>
            <a:r>
              <a:rPr lang="it-IT" sz="2400" u="sng" dirty="0"/>
              <a:t>ISTRUTTORIA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3. </a:t>
            </a:r>
            <a:r>
              <a:rPr lang="it-IT" sz="2400" u="sng" dirty="0"/>
              <a:t>RILASCIO</a:t>
            </a: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45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FONTI NORMATIVE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sz="2800" b="1" u="sng" dirty="0">
                <a:solidFill>
                  <a:schemeClr val="tx1"/>
                </a:solidFill>
              </a:rPr>
              <a:t>Regolamento (UE) n. 650/2012 </a:t>
            </a:r>
            <a:r>
              <a:rPr lang="it-IT" sz="2800" dirty="0">
                <a:solidFill>
                  <a:schemeClr val="tx1"/>
                </a:solidFill>
              </a:rPr>
              <a:t>del Parlamento e del Consiglio del 4/7/2012 relativo alla competenza, alla legge applicabile, al riconoscimento e all’esecuzione delle decisioni e all’accettazione e all’esecuzione degli atti pubblici in materia di successioni e alla creazione di un certificato successorio europeo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800" b="1" u="sng" dirty="0"/>
              <a:t>Regolamento di esecuzione (UE) n. 1329/2014 </a:t>
            </a:r>
            <a:r>
              <a:rPr lang="it-IT" sz="2800" dirty="0"/>
              <a:t>della Commissione del 9/12/2014: istituisce i moduli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800" b="1" u="sng" dirty="0"/>
              <a:t>Legge 30/10/2014, n. 161</a:t>
            </a:r>
            <a:r>
              <a:rPr lang="it-IT" sz="2800" b="1" dirty="0"/>
              <a:t>, art. 32: </a:t>
            </a:r>
            <a:r>
              <a:rPr lang="it-IT" sz="2800" dirty="0"/>
              <a:t>competenza attribuita al notaio in Italia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it-IT" sz="2800" b="1" dirty="0"/>
          </a:p>
          <a:p>
            <a:pPr algn="just">
              <a:buFont typeface="Wingdings" panose="05000000000000000000" pitchFamily="2" charset="2"/>
              <a:buChar char="v"/>
            </a:pPr>
            <a:endParaRPr lang="it-IT" sz="28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52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u="sng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Domanda di CSE</a:t>
            </a:r>
            <a:b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Regolamento di esecuzione 1329/2014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Al Regolamento UE n. 650/2012 è collegato il </a:t>
            </a:r>
            <a:r>
              <a:rPr lang="it-IT" b="1" u="sng" dirty="0"/>
              <a:t>Regolamento di esecuzione (UE) n. 1329/2014 </a:t>
            </a:r>
            <a:r>
              <a:rPr lang="it-IT" b="1" dirty="0"/>
              <a:t>della Commissione del 9/12/2014:</a:t>
            </a:r>
          </a:p>
          <a:p>
            <a:pPr marL="0" indent="0" algn="just">
              <a:buNone/>
            </a:pPr>
            <a:r>
              <a:rPr lang="it-IT" dirty="0"/>
              <a:t>Istituisce i</a:t>
            </a:r>
            <a:r>
              <a:rPr lang="it-IT" b="1" dirty="0"/>
              <a:t> </a:t>
            </a:r>
            <a:r>
              <a:rPr lang="it-IT" b="1" i="1" u="sng" dirty="0"/>
              <a:t>moduli standard </a:t>
            </a:r>
            <a:r>
              <a:rPr lang="it-IT" dirty="0"/>
              <a:t>da utilizzare:</a:t>
            </a:r>
          </a:p>
          <a:p>
            <a:pPr algn="just">
              <a:buFontTx/>
              <a:buChar char="-"/>
            </a:pPr>
            <a:r>
              <a:rPr lang="it-IT" u="sng" dirty="0"/>
              <a:t>obbligatori</a:t>
            </a:r>
            <a:r>
              <a:rPr lang="it-IT" b="1" dirty="0"/>
              <a:t> </a:t>
            </a:r>
            <a:r>
              <a:rPr lang="it-IT" dirty="0"/>
              <a:t>per il modello del CSE</a:t>
            </a:r>
          </a:p>
          <a:p>
            <a:pPr algn="just">
              <a:buFontTx/>
              <a:buChar char="-"/>
            </a:pPr>
            <a:r>
              <a:rPr lang="it-IT" u="sng" dirty="0"/>
              <a:t>facoltativi</a:t>
            </a:r>
            <a:r>
              <a:rPr lang="it-IT" dirty="0"/>
              <a:t> per la relativa domanda  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580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Istruttoria per rilascio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L’autorità di rilascio </a:t>
            </a:r>
            <a:r>
              <a:rPr lang="it-IT" b="1" i="1" u="sng" dirty="0"/>
              <a:t>verifica</a:t>
            </a:r>
            <a:r>
              <a:rPr lang="it-IT" dirty="0"/>
              <a:t> informazioni,  dichiarazioni, documenti e altri mezzi di prova forniti dal richiedente</a:t>
            </a:r>
          </a:p>
          <a:p>
            <a:pPr marL="0" indent="0" algn="just">
              <a:buNone/>
            </a:pPr>
            <a:r>
              <a:rPr lang="it-IT" b="1" i="1" u="sng" dirty="0"/>
              <a:t>Effettua d’ufficio le indagini </a:t>
            </a:r>
            <a:r>
              <a:rPr lang="it-IT" dirty="0"/>
              <a:t>necessarie per la verifica </a:t>
            </a:r>
          </a:p>
          <a:p>
            <a:pPr marL="0" indent="0" algn="just">
              <a:buNone/>
            </a:pPr>
            <a:r>
              <a:rPr lang="it-IT" dirty="0"/>
              <a:t>Può chiedere prove ulteriori, accettare altri mezzi di prova, chiedere dichiarazioni rese sotto giuramento</a:t>
            </a:r>
          </a:p>
          <a:p>
            <a:pPr marL="0" indent="0" algn="just">
              <a:buNone/>
            </a:pPr>
            <a:r>
              <a:rPr lang="it-IT" dirty="0"/>
              <a:t>Adotta le misure necessarie per </a:t>
            </a:r>
            <a:r>
              <a:rPr lang="it-IT" b="1" i="1" u="sng" dirty="0"/>
              <a:t>informare i beneficiari </a:t>
            </a:r>
            <a:r>
              <a:rPr lang="it-IT" dirty="0"/>
              <a:t>della richiesta del CSE e del successivo rilascio. Se necessario audizione degli interessati, annunci pubblici, ecc.</a:t>
            </a:r>
          </a:p>
          <a:p>
            <a:pPr marL="0" indent="0" algn="just">
              <a:buNone/>
            </a:pPr>
            <a:r>
              <a:rPr lang="it-IT" dirty="0"/>
              <a:t>L’autorità competente </a:t>
            </a:r>
            <a:r>
              <a:rPr lang="it-IT" b="1" i="1" u="sng" dirty="0"/>
              <a:t>fornisce,</a:t>
            </a:r>
            <a:r>
              <a:rPr lang="it-IT" dirty="0"/>
              <a:t> su richiesta all’autorità di un altro Stato membro, </a:t>
            </a:r>
            <a:r>
              <a:rPr lang="it-IT" b="1" i="1" u="sng" dirty="0"/>
              <a:t>le informazioni </a:t>
            </a:r>
            <a:r>
              <a:rPr lang="it-IT" dirty="0"/>
              <a:t>contenute nei registri immobiliari, nei registri di stato civile, nei registri in cui siano riportati documenti e fatti </a:t>
            </a:r>
            <a:r>
              <a:rPr lang="it-IT" dirty="0" err="1"/>
              <a:t>rilevannti</a:t>
            </a:r>
            <a:r>
              <a:rPr lang="it-IT" dirty="0"/>
              <a:t> ai fini della successione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3126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RILASCIO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721443"/>
            <a:ext cx="8229600" cy="4389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CSE è rilasciato sul </a:t>
            </a:r>
            <a:r>
              <a:rPr lang="it-IT" b="1" i="1" u="sng" dirty="0"/>
              <a:t>modulo apposito </a:t>
            </a:r>
            <a:r>
              <a:rPr lang="it-IT" u="sng" dirty="0"/>
              <a:t>quando gli elementi da certificare sono accertati </a:t>
            </a:r>
            <a:r>
              <a:rPr lang="it-IT" dirty="0"/>
              <a:t>a norma della legge applicabile alla successione o di un’altra legge applicabile a elementi specifici.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2400" b="1" i="1" u="sng" dirty="0"/>
              <a:t>CSE non viene emesso </a:t>
            </a:r>
            <a:r>
              <a:rPr lang="it-IT" sz="2400" dirty="0"/>
              <a:t>se: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400" dirty="0"/>
              <a:t>elementi da certificare sono oggetto di contestazione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400" dirty="0"/>
              <a:t>certificato non è conforme a una decisione riguardante gli stessi elementi (subalternità del CSE a provvedimenti giurisdizionali)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715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MODALITA’ DI RILASCIO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Il CSE deve essere conservato e numerato. Per ragioni di praticità è legittimo iscriverlo a </a:t>
            </a:r>
            <a:r>
              <a:rPr lang="it-IT" b="1" i="1" u="sng" dirty="0"/>
              <a:t>repertorio</a:t>
            </a:r>
            <a:r>
              <a:rPr lang="it-IT" dirty="0"/>
              <a:t> e conservarlo a </a:t>
            </a:r>
            <a:r>
              <a:rPr lang="it-IT" b="1" i="1" u="sng" dirty="0"/>
              <a:t>raccolta</a:t>
            </a:r>
            <a:r>
              <a:rPr lang="it-IT" dirty="0"/>
              <a:t>, il che facilita anche la gestione successiva. Non esiste motivo per creare un diverso registro di conservazione a parte.</a:t>
            </a:r>
          </a:p>
          <a:p>
            <a:pPr marL="0" indent="0" algn="just">
              <a:buNone/>
            </a:pPr>
            <a:r>
              <a:rPr lang="it-IT" i="1" u="sng" dirty="0"/>
              <a:t>Si esclude applicazione di altre disposizioni della legge notarile</a:t>
            </a:r>
            <a:r>
              <a:rPr lang="it-IT" dirty="0"/>
              <a:t> (es. art. 28), sia perché non è un atto notarile, sia perché deve obbligatoriamente essere rilasciato sull’apposito modulo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CSE può essere </a:t>
            </a:r>
            <a:r>
              <a:rPr lang="it-IT" b="1" i="1" u="sng" dirty="0"/>
              <a:t>parziale</a:t>
            </a:r>
            <a:r>
              <a:rPr lang="it-IT" dirty="0"/>
              <a:t>, rilasciato ad esempio su richiesta di un legatario.</a:t>
            </a:r>
          </a:p>
          <a:p>
            <a:pPr marL="0" indent="0" algn="just">
              <a:buNone/>
            </a:pPr>
            <a:r>
              <a:rPr lang="it-IT" dirty="0"/>
              <a:t>E’ legittimo il rilascio di una </a:t>
            </a:r>
            <a:r>
              <a:rPr lang="it-IT" b="1" i="1" u="sng" dirty="0"/>
              <a:t>pluralità di CSE</a:t>
            </a:r>
            <a:r>
              <a:rPr lang="it-IT" dirty="0"/>
              <a:t>, se necessario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579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Copie autentiche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Art. 70 Reg.: l’</a:t>
            </a:r>
            <a:r>
              <a:rPr lang="it-IT" u="sng" dirty="0"/>
              <a:t>autorità di rilascio conserva l’originale</a:t>
            </a:r>
            <a:r>
              <a:rPr lang="it-IT" dirty="0"/>
              <a:t> e ne </a:t>
            </a:r>
            <a:r>
              <a:rPr lang="it-IT" u="sng" dirty="0"/>
              <a:t>rilascia una o più copie autentiche </a:t>
            </a:r>
            <a:r>
              <a:rPr lang="it-IT" dirty="0"/>
              <a:t>al richiedente o a chiunque dimostri di avervi interesse.</a:t>
            </a:r>
          </a:p>
          <a:p>
            <a:pPr marL="0" indent="0" algn="just">
              <a:buNone/>
            </a:pPr>
            <a:r>
              <a:rPr lang="it-IT" dirty="0"/>
              <a:t>Art. 71, par. 3 e art. 73, par. 2: autorità di rilascio tiene un </a:t>
            </a:r>
            <a:r>
              <a:rPr lang="it-IT" b="1" i="1" u="sng" dirty="0"/>
              <a:t>elenco delle persone cui sono state rilasciate copie </a:t>
            </a:r>
            <a:r>
              <a:rPr lang="it-IT" dirty="0"/>
              <a:t>autentiche</a:t>
            </a:r>
          </a:p>
          <a:p>
            <a:pPr marL="0" indent="0" algn="just">
              <a:buNone/>
            </a:pPr>
            <a:r>
              <a:rPr lang="it-IT" dirty="0"/>
              <a:t>Le copie autentiche sono </a:t>
            </a:r>
            <a:r>
              <a:rPr lang="it-IT" b="1" i="1" dirty="0"/>
              <a:t>valide per un periodo limitato di 6 mesi </a:t>
            </a:r>
            <a:r>
              <a:rPr lang="it-IT" dirty="0"/>
              <a:t>da indicare sulla copia autentica, con una data di scadenza. E’ possibile una proroga del periodo di validità oppure la richiesta di un nuovo CSE. </a:t>
            </a:r>
          </a:p>
          <a:p>
            <a:pPr marL="0" indent="0" algn="just">
              <a:buNone/>
            </a:pPr>
            <a:endParaRPr lang="it-IT" b="1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88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Profili fiscali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Diverse opinioni:</a:t>
            </a:r>
          </a:p>
          <a:p>
            <a:pPr marL="514350" indent="-514350" algn="just">
              <a:buAutoNum type="arabicParenR"/>
            </a:pPr>
            <a:r>
              <a:rPr lang="it-IT" b="1" dirty="0"/>
              <a:t>Soggetto a registrazione</a:t>
            </a:r>
            <a:r>
              <a:rPr lang="it-IT" dirty="0"/>
              <a:t> con imposta fissa e bollo da € 45</a:t>
            </a:r>
          </a:p>
          <a:p>
            <a:pPr marL="514350" indent="-514350" algn="just">
              <a:buAutoNum type="arabicParenR"/>
            </a:pPr>
            <a:r>
              <a:rPr lang="it-IT" dirty="0"/>
              <a:t>Atto sui generis soggetto al </a:t>
            </a:r>
            <a:r>
              <a:rPr lang="it-IT" b="1" dirty="0"/>
              <a:t>contributo unificato </a:t>
            </a:r>
            <a:r>
              <a:rPr lang="it-IT" dirty="0"/>
              <a:t>previsto</a:t>
            </a:r>
            <a:r>
              <a:rPr lang="it-IT" b="1" dirty="0"/>
              <a:t> </a:t>
            </a:r>
            <a:r>
              <a:rPr lang="it-IT" dirty="0"/>
              <a:t>per i procedimenti di V.G.</a:t>
            </a:r>
          </a:p>
          <a:p>
            <a:pPr marL="514350" indent="-514350" algn="just">
              <a:buAutoNum type="arabicParenR"/>
            </a:pPr>
            <a:r>
              <a:rPr lang="it-IT" b="1" dirty="0"/>
              <a:t>Esente da registrazione </a:t>
            </a:r>
            <a:r>
              <a:rPr lang="it-IT" dirty="0"/>
              <a:t>ex art. 2 tabella allegata al DPR 131/1986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383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Contenuto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u="sng" dirty="0"/>
              <a:t>Contenuto minimo</a:t>
            </a:r>
            <a:r>
              <a:rPr lang="it-IT" dirty="0"/>
              <a:t>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individuazione dell’autorità di rilascio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generalità del defunto e del richiedente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scopo previsto per il certificato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fonte della successione (legge o testamento)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legge applicabile ed elementi per la sua determinazione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420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Efficacia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Il CSE è il documento rilasciato in uno Stato membro per essere utilizzato in un altro Stato membro, o anche in altri Stati terzi.</a:t>
            </a:r>
          </a:p>
          <a:p>
            <a:pPr marL="0" indent="0" algn="just">
              <a:buNone/>
            </a:pPr>
            <a:r>
              <a:rPr lang="it-IT" dirty="0"/>
              <a:t>Il CSE è </a:t>
            </a:r>
            <a:r>
              <a:rPr lang="it-IT" b="1" u="sng" dirty="0"/>
              <a:t>efficace in tutti i Paesi UE</a:t>
            </a:r>
            <a:r>
              <a:rPr lang="it-IT" dirty="0"/>
              <a:t>, senza alcun procedimento speciale.</a:t>
            </a:r>
          </a:p>
          <a:p>
            <a:pPr marL="0" indent="0" algn="just">
              <a:buNone/>
            </a:pPr>
            <a:r>
              <a:rPr lang="it-IT" u="sng" dirty="0">
                <a:solidFill>
                  <a:schemeClr val="tx1"/>
                </a:solidFill>
              </a:rPr>
              <a:t>Circolazione facilitata</a:t>
            </a:r>
            <a:r>
              <a:rPr lang="it-IT" dirty="0">
                <a:solidFill>
                  <a:schemeClr val="tx1"/>
                </a:solidFill>
              </a:rPr>
              <a:t>: no legalizzazione, né </a:t>
            </a:r>
            <a:r>
              <a:rPr lang="it-IT" dirty="0" err="1">
                <a:solidFill>
                  <a:schemeClr val="tx1"/>
                </a:solidFill>
              </a:rPr>
              <a:t>apostille</a:t>
            </a:r>
            <a:endParaRPr lang="it-IT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dirty="0"/>
              <a:t>Serve a </a:t>
            </a:r>
            <a:r>
              <a:rPr lang="it-IT" b="1" u="sng" dirty="0"/>
              <a:t>dimostrare determinate qualità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345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Efficacia del CSE – Protezione dei terzi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i="1" u="sng" dirty="0"/>
              <a:t>Agevola e protegge i terzi </a:t>
            </a:r>
            <a:r>
              <a:rPr lang="it-IT" dirty="0"/>
              <a:t>che agiscono sulla base del CSE: il certificato (art. 69 Reg. ) </a:t>
            </a:r>
            <a:r>
              <a:rPr lang="it-IT" u="sng" dirty="0"/>
              <a:t>prevale sul codice civile </a:t>
            </a:r>
            <a:r>
              <a:rPr lang="it-IT" dirty="0"/>
              <a:t>in materia di acquisto dagli eredi (art. 534 c.c.).</a:t>
            </a:r>
          </a:p>
          <a:p>
            <a:pPr marL="0" indent="0" algn="just">
              <a:buNone/>
            </a:pPr>
            <a:r>
              <a:rPr lang="it-IT" dirty="0"/>
              <a:t>Chiunque, agendo sulla base delle informazioni del CSE, esegua pagamenti o consegni beni a persona indicata come legittimata sul CSE, è considerato aver agito come una persona legittimata, a meno che sappia che il contenuto del CSE non corrisponde al vero o che il fatto di non saperlo derivi da negligenza grave. </a:t>
            </a:r>
          </a:p>
          <a:p>
            <a:pPr marL="0" indent="0" algn="just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065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Efficacia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i="1" dirty="0"/>
              <a:t> </a:t>
            </a:r>
            <a:r>
              <a:rPr lang="it-IT" b="1" i="1" dirty="0">
                <a:solidFill>
                  <a:srgbClr val="FF0000"/>
                </a:solidFill>
              </a:rPr>
              <a:t>CSE è titolo per iscrizione nei registri immobiliari?</a:t>
            </a:r>
          </a:p>
          <a:p>
            <a:pPr marL="0" indent="0" algn="just">
              <a:buNone/>
            </a:pPr>
            <a:r>
              <a:rPr lang="it-IT" b="1" u="sng" dirty="0"/>
              <a:t>Art. 69 </a:t>
            </a:r>
            <a:r>
              <a:rPr lang="it-IT" b="1" u="sng" dirty="0" err="1"/>
              <a:t>ult</a:t>
            </a:r>
            <a:r>
              <a:rPr lang="it-IT" b="1" u="sng" dirty="0"/>
              <a:t>. co. Reg</a:t>
            </a:r>
            <a:r>
              <a:rPr lang="it-IT" dirty="0"/>
              <a:t>.: «CSE è </a:t>
            </a:r>
            <a:r>
              <a:rPr lang="it-IT" u="sng" dirty="0"/>
              <a:t>titolo idoneo </a:t>
            </a:r>
            <a:r>
              <a:rPr lang="it-IT" dirty="0"/>
              <a:t>per iscrizione di beni ereditari nel pertinente registro di uno Stato membro», </a:t>
            </a:r>
            <a:r>
              <a:rPr lang="it-IT" i="1" u="sng" dirty="0"/>
              <a:t>salvo</a:t>
            </a:r>
            <a:r>
              <a:rPr lang="it-IT" dirty="0"/>
              <a:t> art. 1, paragrafo 2,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lettera k): natura dei diritti reali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Lettera l): iscrizione in un registro di diritti su beni mobili e immobili</a:t>
            </a:r>
          </a:p>
          <a:p>
            <a:pPr marL="0" indent="0" algn="just">
              <a:buNone/>
            </a:pPr>
            <a:r>
              <a:rPr lang="it-IT" dirty="0"/>
              <a:t>Si segnala </a:t>
            </a:r>
            <a:r>
              <a:rPr lang="it-IT" i="1" u="sng" dirty="0"/>
              <a:t>testo diverso di art. 69 ultimo comma nelle diverse traduzioni</a:t>
            </a:r>
            <a:r>
              <a:rPr lang="it-IT" dirty="0"/>
              <a:t>: nella versione italiana si parla di </a:t>
            </a:r>
            <a:r>
              <a:rPr lang="it-IT" i="1" dirty="0"/>
              <a:t>titolo</a:t>
            </a:r>
            <a:r>
              <a:rPr lang="it-IT" dirty="0"/>
              <a:t>, in quella francese di </a:t>
            </a:r>
            <a:r>
              <a:rPr lang="it-IT" i="1" dirty="0"/>
              <a:t>documento</a:t>
            </a:r>
            <a:r>
              <a:rPr lang="it-IT" dirty="0"/>
              <a:t>!</a:t>
            </a:r>
          </a:p>
          <a:p>
            <a:pPr marL="0" indent="0" algn="just">
              <a:buNone/>
            </a:pPr>
            <a:r>
              <a:rPr lang="it-IT" dirty="0"/>
              <a:t>Per IT importanza di difendere registri immobiliari dall’accesso di documento non autentici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98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44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CSE - Genesi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Nelle risposte al </a:t>
            </a:r>
            <a:r>
              <a:rPr lang="it-IT" b="1" u="sng" dirty="0"/>
              <a:t>LIBRO VERDE «successioni e testamenti</a:t>
            </a:r>
            <a:r>
              <a:rPr lang="it-IT" b="1" dirty="0"/>
              <a:t>» </a:t>
            </a:r>
            <a:r>
              <a:rPr lang="it-IT" dirty="0"/>
              <a:t>della Commissione europea (2005), la CNUE auspicò l’emanazione di un regolamento comunitario che determinasse la legge applicabile a una successione (salvo</a:t>
            </a:r>
            <a:r>
              <a:rPr lang="it-IT" i="1" dirty="0"/>
              <a:t> </a:t>
            </a:r>
            <a:r>
              <a:rPr lang="it-IT" i="1" dirty="0" err="1"/>
              <a:t>optio</a:t>
            </a:r>
            <a:r>
              <a:rPr lang="it-IT" i="1" dirty="0"/>
              <a:t> iuris</a:t>
            </a:r>
            <a:r>
              <a:rPr lang="it-IT" dirty="0"/>
              <a:t>) e creasse un certificato europeo di eredità al fine di facilitare il regolamento delle successioni transfrontaliere.</a:t>
            </a:r>
          </a:p>
          <a:p>
            <a:pPr marL="0" indent="0" algn="just">
              <a:buNone/>
            </a:pPr>
            <a:r>
              <a:rPr lang="it-IT" dirty="0"/>
              <a:t>Il notariato italiano ha contribuito con le sue risposte al Libro verde ed ancor più con la </a:t>
            </a:r>
            <a:r>
              <a:rPr lang="it-IT" i="1" u="sng" dirty="0"/>
              <a:t>bozza di Regolamento</a:t>
            </a:r>
            <a:r>
              <a:rPr lang="it-IT" dirty="0"/>
              <a:t>, che poi è divenuto il Regolamento attuale, sia pure con qualche modifica</a:t>
            </a:r>
            <a:r>
              <a:rPr lang="it-IT" b="1" dirty="0"/>
              <a:t>. </a:t>
            </a:r>
            <a:r>
              <a:rPr lang="it-IT" dirty="0"/>
              <a:t>Importanza della presenza del notaio italiano nelle istituzioni notarili internazionali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FF0000"/>
                </a:solidFill>
              </a:rPr>
              <a:t>Importanza del</a:t>
            </a:r>
            <a:r>
              <a:rPr lang="it-IT" b="1" dirty="0">
                <a:solidFill>
                  <a:srgbClr val="FF0000"/>
                </a:solidFill>
              </a:rPr>
              <a:t> Regolamento: </a:t>
            </a:r>
            <a:r>
              <a:rPr lang="it-IT" dirty="0">
                <a:solidFill>
                  <a:srgbClr val="FF0000"/>
                </a:solidFill>
              </a:rPr>
              <a:t>contiene il </a:t>
            </a:r>
            <a:r>
              <a:rPr lang="it-IT" b="1" i="1" u="sng" dirty="0">
                <a:solidFill>
                  <a:srgbClr val="FF0000"/>
                </a:solidFill>
              </a:rPr>
              <a:t>riconoscimento</a:t>
            </a:r>
            <a:r>
              <a:rPr lang="it-IT" b="1" dirty="0">
                <a:solidFill>
                  <a:srgbClr val="FF0000"/>
                </a:solidFill>
              </a:rPr>
              <a:t> della figura del </a:t>
            </a:r>
            <a:r>
              <a:rPr lang="it-IT" b="1" u="sng" dirty="0">
                <a:solidFill>
                  <a:srgbClr val="FF0000"/>
                </a:solidFill>
              </a:rPr>
              <a:t>notaio</a:t>
            </a:r>
            <a:r>
              <a:rPr lang="it-IT" b="1" dirty="0">
                <a:solidFill>
                  <a:srgbClr val="FF0000"/>
                </a:solidFill>
              </a:rPr>
              <a:t> e dell’</a:t>
            </a:r>
            <a:r>
              <a:rPr lang="it-IT" b="1" u="sng" dirty="0">
                <a:solidFill>
                  <a:srgbClr val="FF0000"/>
                </a:solidFill>
              </a:rPr>
              <a:t>atto pubblico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(«</a:t>
            </a:r>
            <a:r>
              <a:rPr lang="it-IT" dirty="0" err="1">
                <a:solidFill>
                  <a:srgbClr val="FF0000"/>
                </a:solidFill>
              </a:rPr>
              <a:t>acte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authentique</a:t>
            </a:r>
            <a:r>
              <a:rPr lang="it-IT" dirty="0">
                <a:solidFill>
                  <a:srgbClr val="FF0000"/>
                </a:solidFill>
              </a:rPr>
              <a:t>»)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15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Efficacia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Commissione europea è indirizzata a ritenere CSE idonei per accesso nei pubblici registri.</a:t>
            </a:r>
          </a:p>
          <a:p>
            <a:pPr marL="0" indent="0" algn="just">
              <a:buNone/>
            </a:pPr>
            <a:r>
              <a:rPr lang="it-IT" dirty="0"/>
              <a:t>E’ sicuramente utilizzabile per il PRA</a:t>
            </a:r>
          </a:p>
          <a:p>
            <a:pPr marL="0" indent="0" algn="just">
              <a:buNone/>
            </a:pPr>
            <a:r>
              <a:rPr lang="it-IT" dirty="0"/>
              <a:t>Dubbio per Registro Imprese.</a:t>
            </a:r>
          </a:p>
          <a:p>
            <a:pPr marL="0" indent="0" algn="just">
              <a:buNone/>
            </a:pPr>
            <a:r>
              <a:rPr lang="it-IT" dirty="0"/>
              <a:t>Col CSE si può chiedere un estratto conto, vendere immobili, ecc.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067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Efficacia del CSE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In Italia non esiste ancora giurisprudenza per Registri Immobiliari, salvo per tavolare:</a:t>
            </a:r>
          </a:p>
          <a:p>
            <a:pPr marL="0" indent="0" algn="just">
              <a:buNone/>
            </a:pPr>
            <a:r>
              <a:rPr lang="it-IT" b="1" dirty="0"/>
              <a:t>Decreto </a:t>
            </a:r>
            <a:r>
              <a:rPr lang="it-IT" b="1" dirty="0">
                <a:solidFill>
                  <a:srgbClr val="FF0000"/>
                </a:solidFill>
              </a:rPr>
              <a:t>8/5/2019</a:t>
            </a:r>
            <a:r>
              <a:rPr lang="it-IT" b="1" dirty="0"/>
              <a:t> </a:t>
            </a:r>
            <a:r>
              <a:rPr lang="it-IT" b="1" dirty="0">
                <a:solidFill>
                  <a:srgbClr val="FF0000"/>
                </a:solidFill>
              </a:rPr>
              <a:t>Tribunale di Trieste </a:t>
            </a:r>
            <a:r>
              <a:rPr lang="it-IT" b="1" dirty="0"/>
              <a:t>– Ufficio del Giudice Tavolare, G.N. 4537/2019</a:t>
            </a:r>
            <a:r>
              <a:rPr lang="it-IT" dirty="0"/>
              <a:t> ritiene pienamente idoneo ed efficace, ai fini delle iscrizioni </a:t>
            </a:r>
            <a:r>
              <a:rPr lang="it-IT" dirty="0" err="1"/>
              <a:t>tavolari</a:t>
            </a:r>
            <a:r>
              <a:rPr lang="it-IT" dirty="0"/>
              <a:t>, il CSE redatto da un notaio italiano, riconoscendone la piena </a:t>
            </a:r>
            <a:r>
              <a:rPr lang="it-IT" u="sng" dirty="0"/>
              <a:t>alternatività col certificato di eredità</a:t>
            </a:r>
            <a:r>
              <a:rPr lang="it-IT" dirty="0"/>
              <a:t>, essendo entrambi idonei a dar prova della qualità di erede o legatario e legittimando ad atti di gestione ereditaria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Attenzione al CSE (!): può essere considerato un atto di accettazione tacita, quindi… prudenza!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5237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endParaRPr lang="it-IT" sz="3200" b="1" dirty="0">
              <a:solidFill>
                <a:schemeClr val="accent4">
                  <a:lumMod val="75000"/>
                </a:schemeClr>
              </a:solidFill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/>
              <a:t>CNUE piattaforma RNE</a:t>
            </a:r>
          </a:p>
          <a:p>
            <a:pPr marL="0" indent="0" algn="just">
              <a:buNone/>
            </a:pPr>
            <a:r>
              <a:rPr lang="it-IT" b="1" dirty="0"/>
              <a:t>Registrarsi, libretto esplicativo con esempi pratici</a:t>
            </a:r>
          </a:p>
          <a:p>
            <a:pPr marL="0" indent="0" algn="just">
              <a:buNone/>
            </a:pPr>
            <a:r>
              <a:rPr lang="it-IT" b="1" dirty="0"/>
              <a:t>Possibilità/utilità contatto notaio straniero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>
                <a:hlinkClick r:id="rId2"/>
              </a:rPr>
              <a:t>http://www.notaries-of-europe.eu//index.php?pageID=3138</a:t>
            </a:r>
            <a:endParaRPr lang="it-IT" b="1" dirty="0"/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>
                <a:hlinkClick r:id="rId3"/>
              </a:rPr>
              <a:t>http://www.coupleseurope.eu/fr/home</a:t>
            </a:r>
            <a:endParaRPr lang="it-IT" b="1" dirty="0"/>
          </a:p>
          <a:p>
            <a:pPr marL="0" indent="0" algn="just">
              <a:buNone/>
            </a:pPr>
            <a:r>
              <a:rPr lang="it-IT" b="1" dirty="0">
                <a:hlinkClick r:id="rId4"/>
              </a:rPr>
              <a:t>http://www.notaries-of-europe.eu/index.php?pageID=3140</a:t>
            </a:r>
            <a:endParaRPr lang="it-IT" b="1" dirty="0"/>
          </a:p>
          <a:p>
            <a:pPr marL="0" indent="0" algn="just">
              <a:buNone/>
            </a:pPr>
            <a:endParaRPr lang="it-IT" b="1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8994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endParaRPr lang="it-IT" sz="3200" b="1" dirty="0">
              <a:solidFill>
                <a:schemeClr val="accent4">
                  <a:lumMod val="75000"/>
                </a:schemeClr>
              </a:solidFill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it-IT" b="1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249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C.S.E.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it-IT" b="1" dirty="0"/>
          </a:p>
          <a:p>
            <a:pPr algn="just">
              <a:buNone/>
            </a:pPr>
            <a:endParaRPr lang="it-IT" sz="2600" dirty="0"/>
          </a:p>
          <a:p>
            <a:pPr algn="just">
              <a:buNone/>
            </a:pPr>
            <a:r>
              <a:rPr lang="it-IT" sz="3600" i="1" dirty="0"/>
              <a:t>    </a:t>
            </a:r>
            <a:r>
              <a:rPr lang="it-IT" sz="3600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Grazie</a:t>
            </a:r>
            <a:r>
              <a:rPr lang="it-IT" sz="3600" dirty="0">
                <a:solidFill>
                  <a:schemeClr val="tx2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r>
              <a:rPr lang="it-IT" sz="3600" i="1" dirty="0">
                <a:solidFill>
                  <a:schemeClr val="tx2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per l’attenzione</a:t>
            </a:r>
            <a:r>
              <a:rPr lang="it-IT" sz="2600" dirty="0">
                <a:solidFill>
                  <a:schemeClr val="tx2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it-IT" sz="2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lvl="8" algn="just">
              <a:buNone/>
            </a:pPr>
            <a:endParaRPr lang="it-IT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lvl="8" algn="just">
              <a:buNone/>
            </a:pPr>
            <a:r>
              <a:rPr lang="it-IT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      </a:t>
            </a:r>
            <a:r>
              <a:rPr lang="it-IT" sz="3200" dirty="0">
                <a:solidFill>
                  <a:schemeClr val="tx2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Cinzia</a:t>
            </a:r>
            <a:r>
              <a:rPr lang="it-IT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r>
              <a:rPr lang="it-IT" sz="3200" dirty="0">
                <a:solidFill>
                  <a:schemeClr val="tx2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Brunelli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252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40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ea typeface="MS PGothic" panose="020B0600070205080204" pitchFamily="34" charset="-128"/>
                <a:cs typeface="Aharoni" panose="02010803020104030203" pitchFamily="2" charset="-79"/>
              </a:rPr>
              <a:t>Ambito di applicazione del </a:t>
            </a:r>
            <a:br>
              <a:rPr lang="it-IT" sz="40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ea typeface="MS PGothic" panose="020B0600070205080204" pitchFamily="34" charset="-128"/>
                <a:cs typeface="Aharoni" panose="02010803020104030203" pitchFamily="2" charset="-79"/>
              </a:rPr>
            </a:br>
            <a:r>
              <a:rPr lang="it-IT" sz="4000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ea typeface="MS PGothic" panose="020B0600070205080204" pitchFamily="34" charset="-128"/>
                <a:cs typeface="Aharoni" panose="02010803020104030203" pitchFamily="2" charset="-79"/>
              </a:rPr>
              <a:t>Regolamento UE 650/2012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ritannic Bold" panose="020B0903060703020204" pitchFamily="34" charset="0"/>
              <a:ea typeface="MS PGothic" panose="020B0600070205080204" pitchFamily="34" charset="-128"/>
              <a:cs typeface="Aharoni" panose="02010803020104030203" pitchFamily="2" charset="-79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43484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59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Regolamento (UE) n. 650/2012 </a:t>
            </a:r>
            <a:r>
              <a:rPr lang="it-IT" sz="5900" b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del Parlamento e del Consiglio del 4/7/2012 </a:t>
            </a:r>
            <a:r>
              <a:rPr lang="it-IT" sz="3500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(atti pubblici in materia di successioni e certificato successorio europeo) 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sz="500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5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</a:t>
            </a:r>
            <a:r>
              <a:rPr lang="it-IT" sz="5000" u="sng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Tutti i Paesi UE </a:t>
            </a:r>
            <a:r>
              <a:rPr lang="it-IT" sz="5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tranne Regno Unito, Irlanda e Danimarca.</a:t>
            </a:r>
          </a:p>
          <a:p>
            <a:pPr marL="0" indent="0">
              <a:buNone/>
            </a:pPr>
            <a:endParaRPr lang="it-IT" sz="500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5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it-IT" sz="5000" b="1" u="sng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Riguarda</a:t>
            </a:r>
            <a:r>
              <a:rPr lang="it-IT" sz="5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sz="5000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</a:t>
            </a:r>
            <a:r>
              <a:rPr lang="it-IT" sz="5000" i="1" u="sng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tutti e solo </a:t>
            </a:r>
            <a:r>
              <a:rPr lang="it-IT" sz="5000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gli </a:t>
            </a:r>
            <a:r>
              <a:rPr lang="it-IT" sz="5000" i="1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aspetti di </a:t>
            </a:r>
            <a:r>
              <a:rPr lang="it-IT" sz="5000" b="1" i="1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diritto civile</a:t>
            </a:r>
            <a:r>
              <a:rPr lang="it-IT" sz="50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it-IT" sz="5000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della successione </a:t>
            </a:r>
            <a:r>
              <a:rPr lang="it-IT" sz="5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(</a:t>
            </a:r>
            <a:r>
              <a:rPr lang="it-IT" sz="5100" u="sng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Considerando 9)</a:t>
            </a:r>
            <a:r>
              <a:rPr lang="it-IT" sz="51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it-IT" sz="49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per le </a:t>
            </a:r>
            <a:r>
              <a:rPr lang="it-IT" sz="4900" u="sng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persone decedute dal 17/8/2015</a:t>
            </a:r>
          </a:p>
          <a:p>
            <a:pPr>
              <a:buFont typeface="Wingdings" pitchFamily="2" charset="2"/>
              <a:buChar char="ü"/>
            </a:pPr>
            <a:endParaRPr lang="it-IT" sz="510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45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Le questioni </a:t>
            </a:r>
            <a:r>
              <a:rPr lang="it-IT" sz="4500" b="1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fiscali  ed amministrative </a:t>
            </a:r>
            <a:r>
              <a:rPr lang="it-IT" sz="4500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appartengono invece al</a:t>
            </a:r>
            <a:r>
              <a:rPr lang="it-IT" sz="4500" b="1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diritto nazionale</a:t>
            </a:r>
            <a:endParaRPr lang="it-IT" sz="450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itchFamily="2" charset="2"/>
              <a:buChar char="ü"/>
            </a:pPr>
            <a:endParaRPr lang="it-IT" sz="5100" b="1" i="1" u="sng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endParaRPr lang="it-IT" b="1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36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it-IT" sz="4400" b="1" i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sz="4400" b="1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spetta quindi alla legislazione nazionale determinare</a:t>
            </a:r>
            <a:r>
              <a:rPr lang="it-IT" sz="4400" b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:»</a:t>
            </a:r>
          </a:p>
          <a:p>
            <a:pPr>
              <a:buFont typeface="Wingdings" pitchFamily="2" charset="2"/>
              <a:buChar char="§"/>
            </a:pPr>
            <a:r>
              <a:rPr lang="it-IT" sz="4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it-IT" sz="44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- modalità di calcolo e versamento delle imposte, se siano a carico del defunto al momento della morte o ogni altro tipo di tassa di successione</a:t>
            </a:r>
          </a:p>
          <a:p>
            <a:pPr>
              <a:buFont typeface="Wingdings" pitchFamily="2" charset="2"/>
              <a:buChar char="§"/>
            </a:pPr>
            <a:endParaRPr lang="it-IT" sz="4400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sz="44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- se il rilascio di beni della successione ai beneficiari del regolamento o l’iscrizione di beni della successione in un registro possano essere soggetti al pagamento di imposte</a:t>
            </a:r>
          </a:p>
          <a:p>
            <a:pPr>
              <a:buFont typeface="Wingdings" panose="05000000000000000000" pitchFamily="2" charset="2"/>
              <a:buChar char="v"/>
            </a:pPr>
            <a:endParaRPr lang="it-IT" sz="3200" b="1" i="1" dirty="0">
              <a:latin typeface="Bookman Old Style" panose="02050604050505020204" pitchFamily="18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4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sz="40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Finalità del Regolamento UE 650/2012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Britannic Bold" panose="020B0903060703020204" pitchFamily="34" charset="0"/>
              <a:ea typeface="MS PGothic" panose="020B0600070205080204" pitchFamily="34" charset="-128"/>
              <a:cs typeface="Aharoni" panose="02010803020104030203" pitchFamily="2" charset="-79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43484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5900" b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Regolamento (UE) n. 650/2012 del Parlamento e del Consiglio del 4/7/2012 </a:t>
            </a:r>
            <a:r>
              <a:rPr lang="it-IT" sz="3500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(atti pubblici in materia di successioni e certificato successorio europeo) 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sz="500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5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si propone, al </a:t>
            </a:r>
          </a:p>
          <a:p>
            <a:pPr marL="0" indent="0" algn="r">
              <a:buNone/>
            </a:pPr>
            <a:r>
              <a:rPr lang="it-IT" sz="5000" i="1" u="sng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Considerando 7</a:t>
            </a:r>
            <a:r>
              <a:rPr lang="it-IT" sz="5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di</a:t>
            </a:r>
          </a:p>
          <a:p>
            <a:pPr marL="0" indent="0">
              <a:buNone/>
            </a:pPr>
            <a:r>
              <a:rPr lang="it-IT" sz="5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        </a:t>
            </a:r>
            <a:endParaRPr lang="it-IT" sz="5100" b="1" i="1" u="sng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endParaRPr lang="it-IT" b="1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36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it-IT" sz="4400" b="1" i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sz="4400" b="1" i="1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rimuovere gli ostacoli alla libera circolazione di persone</a:t>
            </a:r>
            <a:r>
              <a:rPr lang="it-IT" sz="4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it-IT" sz="44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it-IT" sz="44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che attualmente incontrano difficoltà nell’esercizio dei loro diritti nell’ambito di una successione con implicazioni transfrontaliere</a:t>
            </a:r>
          </a:p>
          <a:p>
            <a:pPr>
              <a:buFont typeface="Wingdings" panose="05000000000000000000" pitchFamily="2" charset="2"/>
              <a:buChar char="v"/>
            </a:pPr>
            <a:endParaRPr lang="it-IT" sz="4400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44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consentire ai cittadini di </a:t>
            </a:r>
            <a:r>
              <a:rPr lang="it-IT" sz="4400" b="1" i="1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organizzare in anticipo </a:t>
            </a:r>
            <a:r>
              <a:rPr lang="it-IT" sz="4400" b="1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la propria </a:t>
            </a:r>
            <a:r>
              <a:rPr lang="it-IT" sz="4400" b="1" i="1" u="sng" dirty="0">
                <a:solidFill>
                  <a:srgbClr val="FF0000"/>
                </a:solidFill>
                <a:latin typeface="Bookman Old Style" panose="02050604050505020204" pitchFamily="18" charset="0"/>
              </a:rPr>
              <a:t>successione</a:t>
            </a:r>
            <a:r>
              <a:rPr lang="it-IT" sz="44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.</a:t>
            </a:r>
            <a:r>
              <a:rPr lang="it-IT" sz="4400" b="1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it-IT" sz="44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I diritti di eredi, legatari, altre persone vicine al defunto nonché dei creditori dell’eredità devono essere garantiti in maniera efficace.</a:t>
            </a:r>
            <a:endParaRPr lang="it-IT" sz="3200" dirty="0">
              <a:latin typeface="Bookman Old Style" panose="02050604050505020204" pitchFamily="18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33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GERARCHIA DELLE FONTI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Atti giuridici dell’Unione europea (art. 288 TFUE): regolamenti, direttive, decisioni, raccomandazioni e pareri.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b="1" i="1" u="sng" dirty="0"/>
              <a:t>diritto dell’UE prevale sul diritto interno </a:t>
            </a:r>
            <a:r>
              <a:rPr lang="it-IT" dirty="0"/>
              <a:t>dei suoi Stati membri, in base al principio di preferenza.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2800" dirty="0">
                <a:solidFill>
                  <a:schemeClr val="tx1"/>
                </a:solidFill>
              </a:rPr>
              <a:t>I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u="sng" dirty="0">
                <a:solidFill>
                  <a:schemeClr val="tx1"/>
                </a:solidFill>
              </a:rPr>
              <a:t>regolamenti</a:t>
            </a:r>
            <a:r>
              <a:rPr lang="it-IT" sz="2800" b="1" dirty="0">
                <a:solidFill>
                  <a:schemeClr val="tx1"/>
                </a:solidFill>
              </a:rPr>
              <a:t> UE </a:t>
            </a:r>
            <a:r>
              <a:rPr lang="it-IT" sz="2800" dirty="0">
                <a:solidFill>
                  <a:schemeClr val="tx1"/>
                </a:solidFill>
              </a:rPr>
              <a:t>hanno portata generale, </a:t>
            </a:r>
            <a:r>
              <a:rPr lang="it-IT" sz="2200" dirty="0">
                <a:solidFill>
                  <a:schemeClr val="tx1"/>
                </a:solidFill>
              </a:rPr>
              <a:t>sono obbligatori in tutti i loro elementi e direttamente applicabili in tutti gli Stati membri senza necessità di recepimento nel diritto nazionale. Devono essere rispettati da tutti i destinatari (istituzioni UE, Stati membri, singoli individui)</a:t>
            </a:r>
          </a:p>
          <a:p>
            <a:pPr marL="0" indent="0" algn="just">
              <a:buNone/>
            </a:pPr>
            <a:endParaRPr lang="it-IT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sz="2200" dirty="0">
                <a:solidFill>
                  <a:schemeClr val="tx1"/>
                </a:solidFill>
              </a:rPr>
              <a:t>Sono volti a garantire </a:t>
            </a:r>
            <a:r>
              <a:rPr lang="it-IT" sz="2200" u="sng" dirty="0">
                <a:solidFill>
                  <a:schemeClr val="tx1"/>
                </a:solidFill>
              </a:rPr>
              <a:t>applicazione uniforme del diritto dell’Unione in tutti gli Stati membri</a:t>
            </a:r>
            <a:r>
              <a:rPr lang="it-IT" sz="2800" dirty="0">
                <a:solidFill>
                  <a:schemeClr val="tx1"/>
                </a:solidFill>
              </a:rPr>
              <a:t>, </a:t>
            </a:r>
            <a:r>
              <a:rPr lang="it-IT" sz="2200" dirty="0">
                <a:solidFill>
                  <a:schemeClr val="tx1"/>
                </a:solidFill>
              </a:rPr>
              <a:t>per cui le norme nazionali incompatibili sono rese inapplicabili.  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56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Finalità del Regolamento UE 650/2012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Dare una </a:t>
            </a:r>
            <a:r>
              <a:rPr lang="it-IT" i="1" u="sng" dirty="0"/>
              <a:t>risposta unitaria alle successioni </a:t>
            </a:r>
            <a:r>
              <a:rPr lang="it-IT" dirty="0"/>
              <a:t>tra i Paesi UE, caratterizzati da un diritto interno eterogeneo: </a:t>
            </a:r>
            <a:r>
              <a:rPr lang="it-IT" sz="2000" dirty="0"/>
              <a:t>in alcuni Paesi unitarietà della successione, in altri struttura scissionista.</a:t>
            </a:r>
          </a:p>
          <a:p>
            <a:pPr marL="0" indent="0" algn="just">
              <a:buNone/>
            </a:pPr>
            <a:r>
              <a:rPr lang="it-IT" dirty="0"/>
              <a:t>Conseguenza: </a:t>
            </a:r>
            <a:r>
              <a:rPr lang="it-IT" i="1" u="sng" dirty="0"/>
              <a:t>dimenticare DIP</a:t>
            </a:r>
            <a:r>
              <a:rPr lang="it-IT" dirty="0"/>
              <a:t>. </a:t>
            </a:r>
          </a:p>
          <a:p>
            <a:pPr marL="0" indent="0" algn="just">
              <a:buNone/>
            </a:pPr>
            <a:r>
              <a:rPr lang="it-IT" dirty="0"/>
              <a:t>Al criterio base della </a:t>
            </a:r>
            <a:r>
              <a:rPr lang="it-IT" i="1" u="sng" dirty="0"/>
              <a:t>cittadinanza</a:t>
            </a:r>
            <a:r>
              <a:rPr lang="it-IT" dirty="0"/>
              <a:t> previsto dal DIP si sostituisce quello dell’</a:t>
            </a:r>
            <a:r>
              <a:rPr lang="it-IT" b="1" i="1" u="sng" dirty="0"/>
              <a:t>ultima residenza abituale</a:t>
            </a:r>
            <a:r>
              <a:rPr lang="it-IT" dirty="0"/>
              <a:t> previsto dal Regolamento.</a:t>
            </a:r>
          </a:p>
          <a:p>
            <a:pPr marL="0" indent="0" algn="just">
              <a:buNone/>
            </a:pPr>
            <a:r>
              <a:rPr lang="it-IT" sz="3200" dirty="0">
                <a:solidFill>
                  <a:srgbClr val="FF0000"/>
                </a:solidFill>
                <a:sym typeface="Wingdings" panose="05000000000000000000" pitchFamily="2" charset="2"/>
              </a:rPr>
              <a:t></a:t>
            </a:r>
            <a:r>
              <a:rPr lang="it-IT" dirty="0">
                <a:sym typeface="Wingdings" panose="05000000000000000000" pitchFamily="2" charset="2"/>
              </a:rPr>
              <a:t> Conseguenze: </a:t>
            </a:r>
            <a:r>
              <a:rPr lang="it-IT" i="1" u="sng" dirty="0">
                <a:sym typeface="Wingdings" panose="05000000000000000000" pitchFamily="2" charset="2"/>
              </a:rPr>
              <a:t>la successione dell’italiano che vive all’estero potrebbe essere regolata dalla legge estera</a:t>
            </a:r>
            <a:r>
              <a:rPr lang="it-IT" b="1" dirty="0">
                <a:solidFill>
                  <a:srgbClr val="FF0000"/>
                </a:solidFill>
                <a:sym typeface="Wingdings" panose="05000000000000000000" pitchFamily="2" charset="2"/>
              </a:rPr>
              <a:t> !!!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44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Normativa ITALIANA</a:t>
            </a:r>
            <a:b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it-IT" sz="32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CRITERI DI COLLEGAMENTO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it-IT" b="1" dirty="0"/>
          </a:p>
          <a:p>
            <a:pPr algn="just">
              <a:buFont typeface="Wingdings" pitchFamily="2" charset="2"/>
              <a:buChar char="§"/>
            </a:pPr>
            <a:r>
              <a:rPr lang="it-IT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DIRITTO INTERNAZIONALE PRIVATO</a:t>
            </a:r>
            <a:r>
              <a:rPr lang="it-IT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 nazionale</a:t>
            </a:r>
            <a:r>
              <a:rPr lang="it-IT" b="1" dirty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chemeClr val="tx2"/>
                </a:solidFill>
              </a:rPr>
              <a:t>al momento della morte (art. 46 legge 218/1995) salvo </a:t>
            </a:r>
            <a:r>
              <a:rPr lang="it-IT" i="1" dirty="0" err="1">
                <a:solidFill>
                  <a:schemeClr val="tx2"/>
                </a:solidFill>
              </a:rPr>
              <a:t>professio</a:t>
            </a:r>
            <a:r>
              <a:rPr lang="it-IT" i="1" dirty="0">
                <a:solidFill>
                  <a:schemeClr val="tx2"/>
                </a:solidFill>
              </a:rPr>
              <a:t> iuris</a:t>
            </a:r>
            <a:r>
              <a:rPr lang="it-IT" u="sng" dirty="0">
                <a:solidFill>
                  <a:schemeClr val="tx2"/>
                </a:solidFill>
              </a:rPr>
              <a:t> </a:t>
            </a:r>
            <a:r>
              <a:rPr lang="it-IT" sz="2400" u="sng" dirty="0">
                <a:solidFill>
                  <a:schemeClr val="tx2"/>
                </a:solidFill>
              </a:rPr>
              <a:t>per l’</a:t>
            </a:r>
            <a:r>
              <a:rPr lang="it-IT" sz="2400" b="1" u="sng" dirty="0">
                <a:solidFill>
                  <a:schemeClr val="tx2"/>
                </a:solidFill>
              </a:rPr>
              <a:t>intera</a:t>
            </a:r>
            <a:r>
              <a:rPr lang="it-IT" sz="2400" u="sng" dirty="0">
                <a:solidFill>
                  <a:schemeClr val="tx2"/>
                </a:solidFill>
              </a:rPr>
              <a:t> successione</a:t>
            </a:r>
          </a:p>
          <a:p>
            <a:pPr algn="just">
              <a:buFont typeface="Wingdings" pitchFamily="2" charset="2"/>
              <a:buChar char="§"/>
            </a:pPr>
            <a:endParaRPr lang="it-IT" b="1" u="sng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§"/>
            </a:pPr>
            <a:r>
              <a:rPr lang="it-IT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IMPOSIZIONE FISCALE:</a:t>
            </a:r>
            <a:r>
              <a:rPr lang="it-IT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residenza del defunto</a:t>
            </a:r>
            <a:r>
              <a:rPr lang="it-IT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>
                <a:solidFill>
                  <a:schemeClr val="tx1"/>
                </a:solidFill>
              </a:rPr>
              <a:t>alla data di apertura della successione</a:t>
            </a:r>
            <a:r>
              <a:rPr lang="it-IT" dirty="0">
                <a:solidFill>
                  <a:schemeClr val="tx1"/>
                </a:solidFill>
              </a:rPr>
              <a:t>: </a:t>
            </a:r>
            <a:r>
              <a:rPr lang="it-IT" sz="2200" dirty="0">
                <a:solidFill>
                  <a:schemeClr val="tx1"/>
                </a:solidFill>
              </a:rPr>
              <a:t>criterio di collegamento scelto dal legislatore fiscale </a:t>
            </a:r>
            <a:r>
              <a:rPr lang="it-IT" sz="2200" i="1" dirty="0">
                <a:solidFill>
                  <a:schemeClr val="tx1"/>
                </a:solidFill>
              </a:rPr>
              <a:t>italiano </a:t>
            </a:r>
            <a:r>
              <a:rPr lang="it-IT" sz="2200" dirty="0">
                <a:solidFill>
                  <a:schemeClr val="tx1"/>
                </a:solidFill>
              </a:rPr>
              <a:t>per l’imposizione in materia successoria.</a:t>
            </a:r>
          </a:p>
          <a:p>
            <a:pPr algn="just">
              <a:buFont typeface="Wingdings" pitchFamily="2" charset="2"/>
              <a:buChar char="§"/>
            </a:pPr>
            <a:endParaRPr lang="it-IT" sz="2200" b="1" dirty="0">
              <a:solidFill>
                <a:schemeClr val="tx1"/>
              </a:solidFill>
            </a:endParaRP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90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it-IT" sz="4000" b="1" dirty="0">
                <a:solidFill>
                  <a:schemeClr val="accent4">
                    <a:lumMod val="75000"/>
                  </a:schemeClr>
                </a:solidFill>
                <a:latin typeface="Britannic Bold" panose="020B0903060703020204" pitchFamily="34" charset="0"/>
                <a:ea typeface="MS PGothic" panose="020B0600070205080204" pitchFamily="34" charset="-128"/>
                <a:cs typeface="Aharoni" panose="02010803020104030203" pitchFamily="2" charset="-79"/>
              </a:rPr>
              <a:t>REGOLAMENTO UE N. 650/2012</a:t>
            </a:r>
            <a:endParaRPr lang="it-IT" b="1" dirty="0">
              <a:solidFill>
                <a:schemeClr val="accent4">
                  <a:lumMod val="75000"/>
                </a:schemeClr>
              </a:solidFill>
              <a:latin typeface="Britannic Bold" panose="020B0903060703020204" pitchFamily="34" charset="0"/>
              <a:ea typeface="MS PGothic" panose="020B0600070205080204" pitchFamily="34" charset="-128"/>
              <a:cs typeface="Aharoni" panose="02010803020104030203" pitchFamily="2" charset="-79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533400" y="1628800"/>
            <a:ext cx="4038600" cy="443484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5900" b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Regolamento (UE) n. 650/2012 del Parlamento e del Consiglio del 4/7/2012 </a:t>
            </a:r>
            <a:r>
              <a:rPr lang="it-IT" sz="3500" i="1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(atti pubblici in materia di successioni e certificato successorio europeo) 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sz="500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t-IT" sz="500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  </a:t>
            </a:r>
            <a:r>
              <a:rPr lang="it-IT" sz="5000" dirty="0">
                <a:solidFill>
                  <a:srgbClr val="FF0000"/>
                </a:solidFill>
                <a:latin typeface="Bookman Old Style" panose="02050604050505020204" pitchFamily="18" charset="0"/>
              </a:rPr>
              <a:t>Criterio generale di collegamento            </a:t>
            </a:r>
            <a:endParaRPr lang="it-IT" sz="5100" b="1" i="1" u="sng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endParaRPr lang="it-IT" b="1" i="1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363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it-IT" sz="4400" b="1" i="1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it-IT" sz="4400" b="1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Residenza abituale del defunto </a:t>
            </a:r>
            <a:r>
              <a:rPr lang="it-IT" sz="4400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al momento della morte</a:t>
            </a:r>
          </a:p>
          <a:p>
            <a:pPr>
              <a:buFont typeface="Wingdings" panose="05000000000000000000" pitchFamily="2" charset="2"/>
              <a:buChar char="v"/>
            </a:pPr>
            <a:endParaRPr lang="it-IT" sz="4400" dirty="0">
              <a:solidFill>
                <a:schemeClr val="accent3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t-IT" sz="44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salvo </a:t>
            </a:r>
            <a:r>
              <a:rPr lang="it-IT" sz="4400" b="1" i="1" u="sng" dirty="0" err="1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professio</a:t>
            </a:r>
            <a:r>
              <a:rPr lang="it-IT" sz="4400" b="1" i="1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iuris:</a:t>
            </a:r>
            <a:r>
              <a:rPr lang="it-IT" sz="4400" b="1" i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it-IT" sz="44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it-IT" sz="40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scelta della legge applicabile: una persona può scegliere come legge che regola la sua successione le legge dello Stato in cui ha la cittadinanza al momento della scelta o al momento della morte (art. 22</a:t>
            </a:r>
            <a:r>
              <a:rPr lang="it-IT" sz="44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).</a:t>
            </a:r>
          </a:p>
          <a:p>
            <a:pPr marL="0" indent="0">
              <a:buNone/>
            </a:pPr>
            <a:r>
              <a:rPr lang="it-IT" sz="44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   </a:t>
            </a:r>
            <a:r>
              <a:rPr lang="it-IT" sz="40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La scelta deve essere espressa con dichiarazione resa nella </a:t>
            </a:r>
            <a:r>
              <a:rPr lang="it-IT" sz="4000" u="sng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forma</a:t>
            </a:r>
            <a:r>
              <a:rPr lang="it-IT" sz="4000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</a:rPr>
              <a:t> di una disposizione a causa di morte</a:t>
            </a:r>
            <a:endParaRPr lang="it-IT" sz="4000" dirty="0">
              <a:latin typeface="Bookman Old Style" panose="02050604050505020204" pitchFamily="18" charset="0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6F9-03CC-413C-91C4-411A099C1D2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71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2671</TotalTime>
  <Words>2660</Words>
  <Application>Microsoft Office PowerPoint</Application>
  <PresentationFormat>Presentazione su schermo (4:3)</PresentationFormat>
  <Paragraphs>275</Paragraphs>
  <Slides>34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1" baseType="lpstr">
      <vt:lpstr>Bookman Old Style</vt:lpstr>
      <vt:lpstr>Britannic Bold</vt:lpstr>
      <vt:lpstr>Calibri</vt:lpstr>
      <vt:lpstr>Constantia</vt:lpstr>
      <vt:lpstr>Wingdings</vt:lpstr>
      <vt:lpstr>Wingdings 2</vt:lpstr>
      <vt:lpstr>Equinozio</vt:lpstr>
      <vt:lpstr>SUCCESSIONI internazionali e CSE</vt:lpstr>
      <vt:lpstr>FONTI NORMATIVE </vt:lpstr>
      <vt:lpstr>CSE - Genesi</vt:lpstr>
      <vt:lpstr>Ambito di applicazione del  Regolamento UE 650/2012</vt:lpstr>
      <vt:lpstr>Finalità del Regolamento UE 650/2012</vt:lpstr>
      <vt:lpstr>GERARCHIA DELLE FONTI</vt:lpstr>
      <vt:lpstr>Finalità del Regolamento UE 650/2012</vt:lpstr>
      <vt:lpstr>Normativa ITALIANA CRITERI DI COLLEGAMENTO </vt:lpstr>
      <vt:lpstr>REGOLAMENTO UE N. 650/2012</vt:lpstr>
      <vt:lpstr>Successioni internazionali</vt:lpstr>
      <vt:lpstr>Portata generale del Reg. UE 650/2012 </vt:lpstr>
      <vt:lpstr>Autorità compente al rilascio del CSE</vt:lpstr>
      <vt:lpstr>Natura giuridica del CSE  rilasciato da notaio - 1</vt:lpstr>
      <vt:lpstr>Natura giuridica del CSE  rilasciato da notaio - 2</vt:lpstr>
      <vt:lpstr>ITALIA Autorità competente al rilascio del CSE</vt:lpstr>
      <vt:lpstr>Elementi di internazionalità</vt:lpstr>
      <vt:lpstr>Soggetti legittimati a chiedere CSE</vt:lpstr>
      <vt:lpstr>Utilizzo del CSE (art. 63 Reg)</vt:lpstr>
      <vt:lpstr>PROCEDIMENTO per il rilascio del CSE</vt:lpstr>
      <vt:lpstr>Domanda di CSE Regolamento di esecuzione 1329/2014 </vt:lpstr>
      <vt:lpstr>Istruttoria per rilascio del CSE</vt:lpstr>
      <vt:lpstr>RILASCIO DEL CSE</vt:lpstr>
      <vt:lpstr>MODALITA’ DI RILASCIO DEL CSE</vt:lpstr>
      <vt:lpstr>Copie autentiche del CSE</vt:lpstr>
      <vt:lpstr>Profili fiscali del CSE</vt:lpstr>
      <vt:lpstr>Contenuto del CSE</vt:lpstr>
      <vt:lpstr>Efficacia del CSE</vt:lpstr>
      <vt:lpstr>Efficacia del CSE – Protezione dei terzi</vt:lpstr>
      <vt:lpstr>Efficacia del CSE</vt:lpstr>
      <vt:lpstr>Efficacia del CSE</vt:lpstr>
      <vt:lpstr>Efficacia del CSE</vt:lpstr>
      <vt:lpstr>Presentazione standard di PowerPoint</vt:lpstr>
      <vt:lpstr>Presentazione standard di PowerPoint</vt:lpstr>
      <vt:lpstr>C.S.E.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PC6</cp:lastModifiedBy>
  <cp:revision>569</cp:revision>
  <cp:lastPrinted>2019-06-04T17:23:18Z</cp:lastPrinted>
  <dcterms:created xsi:type="dcterms:W3CDTF">2014-11-16T22:10:47Z</dcterms:created>
  <dcterms:modified xsi:type="dcterms:W3CDTF">2019-06-06T16:49:34Z</dcterms:modified>
</cp:coreProperties>
</file>